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2" r:id="rId2"/>
  </p:sldMasterIdLst>
  <p:notesMasterIdLst>
    <p:notesMasterId r:id="rId42"/>
  </p:notesMasterIdLst>
  <p:handoutMasterIdLst>
    <p:handoutMasterId r:id="rId43"/>
  </p:handoutMasterIdLst>
  <p:sldIdLst>
    <p:sldId id="400" r:id="rId3"/>
    <p:sldId id="421" r:id="rId4"/>
    <p:sldId id="423" r:id="rId5"/>
    <p:sldId id="424" r:id="rId6"/>
    <p:sldId id="434" r:id="rId7"/>
    <p:sldId id="440" r:id="rId8"/>
    <p:sldId id="401" r:id="rId9"/>
    <p:sldId id="402" r:id="rId10"/>
    <p:sldId id="403" r:id="rId11"/>
    <p:sldId id="405" r:id="rId12"/>
    <p:sldId id="406" r:id="rId13"/>
    <p:sldId id="407" r:id="rId14"/>
    <p:sldId id="408" r:id="rId15"/>
    <p:sldId id="410" r:id="rId16"/>
    <p:sldId id="411" r:id="rId17"/>
    <p:sldId id="413" r:id="rId18"/>
    <p:sldId id="433" r:id="rId19"/>
    <p:sldId id="372" r:id="rId20"/>
    <p:sldId id="290" r:id="rId21"/>
    <p:sldId id="371" r:id="rId22"/>
    <p:sldId id="373" r:id="rId23"/>
    <p:sldId id="376" r:id="rId24"/>
    <p:sldId id="381" r:id="rId25"/>
    <p:sldId id="382" r:id="rId26"/>
    <p:sldId id="383" r:id="rId27"/>
    <p:sldId id="384" r:id="rId28"/>
    <p:sldId id="387" r:id="rId29"/>
    <p:sldId id="386" r:id="rId30"/>
    <p:sldId id="420" r:id="rId31"/>
    <p:sldId id="439" r:id="rId32"/>
    <p:sldId id="438" r:id="rId33"/>
    <p:sldId id="418" r:id="rId34"/>
    <p:sldId id="419" r:id="rId35"/>
    <p:sldId id="416" r:id="rId36"/>
    <p:sldId id="417" r:id="rId37"/>
    <p:sldId id="425" r:id="rId38"/>
    <p:sldId id="427" r:id="rId39"/>
    <p:sldId id="428" r:id="rId40"/>
    <p:sldId id="429" r:id="rId41"/>
  </p:sldIdLst>
  <p:sldSz cx="9144000" cy="6858000" type="screen4x3"/>
  <p:notesSz cx="7102475" cy="10233025"/>
  <p:defaultTextStyle>
    <a:defPPr>
      <a:defRPr lang="zh-CN"/>
    </a:defPPr>
    <a:lvl1pPr algn="l" rtl="0" fontAlgn="base">
      <a:spcBef>
        <a:spcPct val="0"/>
      </a:spcBef>
      <a:spcAft>
        <a:spcPct val="0"/>
      </a:spcAft>
      <a:defRPr sz="28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8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8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8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800" kern="1200">
        <a:solidFill>
          <a:schemeClr val="tx1"/>
        </a:solidFill>
        <a:latin typeface="Times New Roman" pitchFamily="18" charset="0"/>
        <a:ea typeface="宋体" pitchFamily="2" charset="-122"/>
        <a:cs typeface="+mn-cs"/>
      </a:defRPr>
    </a:lvl5pPr>
    <a:lvl6pPr marL="2286000" algn="l" defTabSz="914400" rtl="0" eaLnBrk="1" latinLnBrk="0" hangingPunct="1">
      <a:defRPr sz="2800" kern="1200">
        <a:solidFill>
          <a:schemeClr val="tx1"/>
        </a:solidFill>
        <a:latin typeface="Times New Roman" pitchFamily="18" charset="0"/>
        <a:ea typeface="宋体" pitchFamily="2" charset="-122"/>
        <a:cs typeface="+mn-cs"/>
      </a:defRPr>
    </a:lvl6pPr>
    <a:lvl7pPr marL="2743200" algn="l" defTabSz="914400" rtl="0" eaLnBrk="1" latinLnBrk="0" hangingPunct="1">
      <a:defRPr sz="2800" kern="1200">
        <a:solidFill>
          <a:schemeClr val="tx1"/>
        </a:solidFill>
        <a:latin typeface="Times New Roman" pitchFamily="18" charset="0"/>
        <a:ea typeface="宋体" pitchFamily="2" charset="-122"/>
        <a:cs typeface="+mn-cs"/>
      </a:defRPr>
    </a:lvl7pPr>
    <a:lvl8pPr marL="3200400" algn="l" defTabSz="914400" rtl="0" eaLnBrk="1" latinLnBrk="0" hangingPunct="1">
      <a:defRPr sz="2800" kern="1200">
        <a:solidFill>
          <a:schemeClr val="tx1"/>
        </a:solidFill>
        <a:latin typeface="Times New Roman" pitchFamily="18" charset="0"/>
        <a:ea typeface="宋体" pitchFamily="2" charset="-122"/>
        <a:cs typeface="+mn-cs"/>
      </a:defRPr>
    </a:lvl8pPr>
    <a:lvl9pPr marL="3657600" algn="l" defTabSz="914400" rtl="0" eaLnBrk="1" latinLnBrk="0" hangingPunct="1">
      <a:defRPr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FFFF"/>
    <a:srgbClr val="11111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95" autoAdjust="0"/>
  </p:normalViewPr>
  <p:slideViewPr>
    <p:cSldViewPr>
      <p:cViewPr varScale="1">
        <p:scale>
          <a:sx n="75" d="100"/>
          <a:sy n="75" d="100"/>
        </p:scale>
        <p:origin x="156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7518" cy="511570"/>
          </a:xfrm>
          <a:prstGeom prst="rect">
            <a:avLst/>
          </a:prstGeom>
        </p:spPr>
        <p:txBody>
          <a:bodyPr vert="horz" lIns="94650" tIns="47325" rIns="94650" bIns="47325"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4023302" y="0"/>
            <a:ext cx="3077518" cy="511570"/>
          </a:xfrm>
          <a:prstGeom prst="rect">
            <a:avLst/>
          </a:prstGeom>
        </p:spPr>
        <p:txBody>
          <a:bodyPr vert="horz" lIns="94650" tIns="47325" rIns="94650" bIns="47325" rtlCol="0"/>
          <a:lstStyle>
            <a:lvl1pPr algn="r">
              <a:defRPr sz="1200"/>
            </a:lvl1pPr>
          </a:lstStyle>
          <a:p>
            <a:pPr>
              <a:defRPr/>
            </a:pPr>
            <a:fld id="{F9D6D27B-AF1E-4A95-8DE0-7FEE3E55EB55}" type="datetimeFigureOut">
              <a:rPr lang="zh-CN" altLang="en-US"/>
              <a:pPr>
                <a:defRPr/>
              </a:pPr>
              <a:t>2024/9/3</a:t>
            </a:fld>
            <a:endParaRPr lang="zh-CN" altLang="en-US"/>
          </a:p>
        </p:txBody>
      </p:sp>
      <p:sp>
        <p:nvSpPr>
          <p:cNvPr id="4" name="页脚占位符 3"/>
          <p:cNvSpPr>
            <a:spLocks noGrp="1"/>
          </p:cNvSpPr>
          <p:nvPr>
            <p:ph type="ftr" sz="quarter" idx="2"/>
          </p:nvPr>
        </p:nvSpPr>
        <p:spPr>
          <a:xfrm>
            <a:off x="1" y="9719822"/>
            <a:ext cx="3077518" cy="511569"/>
          </a:xfrm>
          <a:prstGeom prst="rect">
            <a:avLst/>
          </a:prstGeom>
        </p:spPr>
        <p:txBody>
          <a:bodyPr vert="horz" lIns="94650" tIns="47325" rIns="94650" bIns="47325"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4023302" y="9719822"/>
            <a:ext cx="3077518" cy="511569"/>
          </a:xfrm>
          <a:prstGeom prst="rect">
            <a:avLst/>
          </a:prstGeom>
        </p:spPr>
        <p:txBody>
          <a:bodyPr vert="horz" lIns="94650" tIns="47325" rIns="94650" bIns="47325" rtlCol="0" anchor="b"/>
          <a:lstStyle>
            <a:lvl1pPr algn="r">
              <a:defRPr sz="1200"/>
            </a:lvl1pPr>
          </a:lstStyle>
          <a:p>
            <a:pPr>
              <a:defRPr/>
            </a:pPr>
            <a:fld id="{7A58EF54-D2EA-4BA5-8137-7C0C8A756318}" type="slidenum">
              <a:rPr lang="zh-CN" altLang="en-US"/>
              <a:pPr>
                <a:defRPr/>
              </a:pPr>
              <a:t>‹#›</a:t>
            </a:fld>
            <a:endParaRPr lang="zh-CN" altLang="en-US"/>
          </a:p>
        </p:txBody>
      </p:sp>
    </p:spTree>
    <p:extLst>
      <p:ext uri="{BB962C8B-B14F-4D97-AF65-F5344CB8AC3E}">
        <p14:creationId xmlns:p14="http://schemas.microsoft.com/office/powerpoint/2010/main" val="2100698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4023302"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3012" name="Rectangle 4"/>
          <p:cNvSpPr>
            <a:spLocks noGrp="1" noRot="1" noChangeAspect="1" noChangeArrowheads="1" noTextEdit="1"/>
          </p:cNvSpPr>
          <p:nvPr>
            <p:ph type="sldImg" idx="2"/>
          </p:nvPr>
        </p:nvSpPr>
        <p:spPr bwMode="auto">
          <a:xfrm>
            <a:off x="993775" y="768350"/>
            <a:ext cx="5114925"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10580" y="4860728"/>
            <a:ext cx="5681317" cy="460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1"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3302"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lgn="r">
              <a:defRPr sz="1200">
                <a:latin typeface="Arial" charset="0"/>
              </a:defRPr>
            </a:lvl1pPr>
          </a:lstStyle>
          <a:p>
            <a:pPr>
              <a:defRPr/>
            </a:pPr>
            <a:fld id="{4B393D76-3A5E-4439-AED3-4EAA60683637}" type="slidenum">
              <a:rPr lang="en-US" altLang="zh-CN"/>
              <a:pPr>
                <a:defRPr/>
              </a:pPr>
              <a:t>‹#›</a:t>
            </a:fld>
            <a:endParaRPr lang="en-US" altLang="zh-CN"/>
          </a:p>
        </p:txBody>
      </p:sp>
    </p:spTree>
    <p:extLst>
      <p:ext uri="{BB962C8B-B14F-4D97-AF65-F5344CB8AC3E}">
        <p14:creationId xmlns:p14="http://schemas.microsoft.com/office/powerpoint/2010/main" val="576909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26537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22505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23065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63327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946244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23978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19</a:t>
            </a:fld>
            <a:endParaRPr lang="en-US" altLang="zh-CN"/>
          </a:p>
        </p:txBody>
      </p:sp>
    </p:spTree>
    <p:extLst>
      <p:ext uri="{BB962C8B-B14F-4D97-AF65-F5344CB8AC3E}">
        <p14:creationId xmlns:p14="http://schemas.microsoft.com/office/powerpoint/2010/main" val="3918321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20</a:t>
            </a:fld>
            <a:endParaRPr lang="en-US" altLang="zh-CN"/>
          </a:p>
        </p:txBody>
      </p:sp>
    </p:spTree>
    <p:extLst>
      <p:ext uri="{BB962C8B-B14F-4D97-AF65-F5344CB8AC3E}">
        <p14:creationId xmlns:p14="http://schemas.microsoft.com/office/powerpoint/2010/main" val="2094639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21</a:t>
            </a:fld>
            <a:endParaRPr lang="en-US" altLang="zh-CN"/>
          </a:p>
        </p:txBody>
      </p:sp>
    </p:spTree>
    <p:extLst>
      <p:ext uri="{BB962C8B-B14F-4D97-AF65-F5344CB8AC3E}">
        <p14:creationId xmlns:p14="http://schemas.microsoft.com/office/powerpoint/2010/main" val="493025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22</a:t>
            </a:fld>
            <a:endParaRPr lang="en-US" altLang="zh-CN"/>
          </a:p>
        </p:txBody>
      </p:sp>
    </p:spTree>
    <p:extLst>
      <p:ext uri="{BB962C8B-B14F-4D97-AF65-F5344CB8AC3E}">
        <p14:creationId xmlns:p14="http://schemas.microsoft.com/office/powerpoint/2010/main" val="264858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23</a:t>
            </a:fld>
            <a:endParaRPr lang="en-US" altLang="zh-CN"/>
          </a:p>
        </p:txBody>
      </p:sp>
    </p:spTree>
    <p:extLst>
      <p:ext uri="{BB962C8B-B14F-4D97-AF65-F5344CB8AC3E}">
        <p14:creationId xmlns:p14="http://schemas.microsoft.com/office/powerpoint/2010/main" val="21136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kumimoji="1" sz="3200" b="1">
                <a:solidFill>
                  <a:srgbClr val="0000FF"/>
                </a:solidFill>
                <a:latin typeface="宋体" charset="-122"/>
                <a:ea typeface="宋体" charset="-122"/>
              </a:defRPr>
            </a:lvl1pPr>
            <a:lvl2pPr marL="742950" indent="-285750" eaLnBrk="0" hangingPunct="0">
              <a:defRPr kumimoji="1" sz="3200" b="1">
                <a:solidFill>
                  <a:srgbClr val="0000FF"/>
                </a:solidFill>
                <a:latin typeface="宋体" charset="-122"/>
                <a:ea typeface="宋体" charset="-122"/>
              </a:defRPr>
            </a:lvl2pPr>
            <a:lvl3pPr marL="1143000" indent="-228600" eaLnBrk="0" hangingPunct="0">
              <a:defRPr kumimoji="1" sz="3200" b="1">
                <a:solidFill>
                  <a:srgbClr val="0000FF"/>
                </a:solidFill>
                <a:latin typeface="宋体" charset="-122"/>
                <a:ea typeface="宋体" charset="-122"/>
              </a:defRPr>
            </a:lvl3pPr>
            <a:lvl4pPr marL="1600200" indent="-228600" eaLnBrk="0" hangingPunct="0">
              <a:defRPr kumimoji="1" sz="3200" b="1">
                <a:solidFill>
                  <a:srgbClr val="0000FF"/>
                </a:solidFill>
                <a:latin typeface="宋体" charset="-122"/>
                <a:ea typeface="宋体" charset="-122"/>
              </a:defRPr>
            </a:lvl4pPr>
            <a:lvl5pPr marL="2057400" indent="-228600" eaLnBrk="0" hangingPunct="0">
              <a:defRPr kumimoji="1" sz="3200" b="1">
                <a:solidFill>
                  <a:srgbClr val="0000FF"/>
                </a:solidFill>
                <a:latin typeface="宋体" charset="-122"/>
                <a:ea typeface="宋体" charset="-122"/>
              </a:defRPr>
            </a:lvl5pPr>
            <a:lvl6pPr marL="2514600" indent="-228600" algn="ctr" eaLnBrk="0" fontAlgn="base" hangingPunct="0">
              <a:spcBef>
                <a:spcPct val="0"/>
              </a:spcBef>
              <a:spcAft>
                <a:spcPct val="0"/>
              </a:spcAft>
              <a:defRPr kumimoji="1" sz="3200" b="1">
                <a:solidFill>
                  <a:srgbClr val="0000FF"/>
                </a:solidFill>
                <a:latin typeface="宋体" charset="-122"/>
                <a:ea typeface="宋体" charset="-122"/>
              </a:defRPr>
            </a:lvl6pPr>
            <a:lvl7pPr marL="2971800" indent="-228600" algn="ctr" eaLnBrk="0" fontAlgn="base" hangingPunct="0">
              <a:spcBef>
                <a:spcPct val="0"/>
              </a:spcBef>
              <a:spcAft>
                <a:spcPct val="0"/>
              </a:spcAft>
              <a:defRPr kumimoji="1" sz="3200" b="1">
                <a:solidFill>
                  <a:srgbClr val="0000FF"/>
                </a:solidFill>
                <a:latin typeface="宋体" charset="-122"/>
                <a:ea typeface="宋体" charset="-122"/>
              </a:defRPr>
            </a:lvl7pPr>
            <a:lvl8pPr marL="3429000" indent="-228600" algn="ctr" eaLnBrk="0" fontAlgn="base" hangingPunct="0">
              <a:spcBef>
                <a:spcPct val="0"/>
              </a:spcBef>
              <a:spcAft>
                <a:spcPct val="0"/>
              </a:spcAft>
              <a:defRPr kumimoji="1" sz="3200" b="1">
                <a:solidFill>
                  <a:srgbClr val="0000FF"/>
                </a:solidFill>
                <a:latin typeface="宋体" charset="-122"/>
                <a:ea typeface="宋体" charset="-122"/>
              </a:defRPr>
            </a:lvl8pPr>
            <a:lvl9pPr marL="3886200" indent="-228600" algn="ctr" eaLnBrk="0" fontAlgn="base" hangingPunct="0">
              <a:spcBef>
                <a:spcPct val="0"/>
              </a:spcBef>
              <a:spcAft>
                <a:spcPct val="0"/>
              </a:spcAft>
              <a:defRPr kumimoji="1" sz="3200" b="1">
                <a:solidFill>
                  <a:srgbClr val="0000FF"/>
                </a:solidFill>
                <a:latin typeface="宋体" charset="-122"/>
                <a:ea typeface="宋体" charset="-122"/>
              </a:defRPr>
            </a:lvl9pPr>
          </a:lstStyle>
          <a:p>
            <a:pPr eaLnBrk="1" hangingPunct="1"/>
            <a:fld id="{2854F698-F7AC-45C2-90EB-1791E077F932}" type="slidenum">
              <a:rPr lang="en-US" altLang="zh-CN" sz="1200" b="0" smtClean="0">
                <a:solidFill>
                  <a:schemeClr val="tx1"/>
                </a:solidFill>
                <a:latin typeface="Times New Roman" pitchFamily="18" charset="0"/>
              </a:rPr>
              <a:pPr eaLnBrk="1" hangingPunct="1"/>
              <a:t>3</a:t>
            </a:fld>
            <a:endParaRPr lang="en-US" altLang="zh-CN" sz="1200" b="0">
              <a:solidFill>
                <a:schemeClr val="tx1"/>
              </a:solidFill>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891654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25</a:t>
            </a:fld>
            <a:endParaRPr lang="en-US" altLang="zh-CN"/>
          </a:p>
        </p:txBody>
      </p:sp>
    </p:spTree>
    <p:extLst>
      <p:ext uri="{BB962C8B-B14F-4D97-AF65-F5344CB8AC3E}">
        <p14:creationId xmlns:p14="http://schemas.microsoft.com/office/powerpoint/2010/main" val="1821155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30</a:t>
            </a:fld>
            <a:endParaRPr lang="en-US" altLang="zh-CN"/>
          </a:p>
        </p:txBody>
      </p:sp>
    </p:spTree>
    <p:extLst>
      <p:ext uri="{BB962C8B-B14F-4D97-AF65-F5344CB8AC3E}">
        <p14:creationId xmlns:p14="http://schemas.microsoft.com/office/powerpoint/2010/main" val="1784762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计算物理学家是如何工作的？</a:t>
            </a:r>
            <a:endParaRPr lang="zh-CN" altLang="en-US" dirty="0"/>
          </a:p>
          <a:p>
            <a:pPr>
              <a:buFont typeface="Arial" panose="020B0604020202020204" pitchFamily="34" charset="0"/>
              <a:buChar char="•"/>
            </a:pPr>
            <a:r>
              <a:rPr lang="zh-CN" altLang="en-US" b="1" dirty="0"/>
              <a:t>设计和实现</a:t>
            </a:r>
            <a:r>
              <a:rPr lang="zh-CN" altLang="en-US" dirty="0"/>
              <a:t>一个计算机模型，以解决感兴趣的物理问题</a:t>
            </a:r>
          </a:p>
          <a:p>
            <a:pPr>
              <a:buFont typeface="Arial" panose="020B0604020202020204" pitchFamily="34" charset="0"/>
              <a:buChar char="•"/>
            </a:pPr>
            <a:r>
              <a:rPr lang="zh-CN" altLang="en-US" dirty="0"/>
              <a:t>需要</a:t>
            </a:r>
            <a:r>
              <a:rPr lang="zh-CN" altLang="en-US" b="1" dirty="0"/>
              <a:t>数值数学</a:t>
            </a:r>
            <a:r>
              <a:rPr lang="zh-CN" altLang="en-US" dirty="0"/>
              <a:t>工具包：离散化、误差分析、稳定性、效率</a:t>
            </a:r>
          </a:p>
          <a:p>
            <a:pPr>
              <a:buFont typeface="Arial" panose="020B0604020202020204" pitchFamily="34" charset="0"/>
              <a:buChar char="•"/>
            </a:pPr>
            <a:r>
              <a:rPr lang="zh-CN" altLang="en-US" dirty="0"/>
              <a:t>执行计算</a:t>
            </a:r>
          </a:p>
          <a:p>
            <a:pPr>
              <a:buFont typeface="Arial" panose="020B0604020202020204" pitchFamily="34" charset="0"/>
              <a:buChar char="•"/>
            </a:pPr>
            <a:r>
              <a:rPr lang="zh-CN" altLang="en-US" b="1" dirty="0"/>
              <a:t>分析和可视化</a:t>
            </a:r>
            <a:r>
              <a:rPr lang="zh-CN" altLang="en-US" dirty="0"/>
              <a:t>数据</a:t>
            </a:r>
          </a:p>
          <a:p>
            <a:pPr>
              <a:buFont typeface="Arial" panose="020B0604020202020204" pitchFamily="34" charset="0"/>
              <a:buChar char="•"/>
            </a:pPr>
            <a:r>
              <a:rPr lang="zh-CN" altLang="en-US" dirty="0"/>
              <a:t>解释并与实验和理论进行比较</a:t>
            </a:r>
          </a:p>
          <a:p>
            <a:pPr>
              <a:buFont typeface="Arial" panose="020B0604020202020204" pitchFamily="34" charset="0"/>
              <a:buChar char="•"/>
            </a:pPr>
            <a:r>
              <a:rPr lang="zh-CN" altLang="en-US" dirty="0"/>
              <a:t>改进模型预测</a:t>
            </a:r>
          </a:p>
          <a:p>
            <a:endParaRPr lang="zh-CN" altLang="en-US" dirty="0"/>
          </a:p>
        </p:txBody>
      </p:sp>
      <p:sp>
        <p:nvSpPr>
          <p:cNvPr id="4" name="灯片编号占位符 3"/>
          <p:cNvSpPr>
            <a:spLocks noGrp="1"/>
          </p:cNvSpPr>
          <p:nvPr>
            <p:ph type="sldNum" sz="quarter" idx="5"/>
          </p:nvPr>
        </p:nvSpPr>
        <p:spPr/>
        <p:txBody>
          <a:bodyPr/>
          <a:lstStyle/>
          <a:p>
            <a:pPr>
              <a:defRPr/>
            </a:pPr>
            <a:fld id="{4B393D76-3A5E-4439-AED3-4EAA60683637}" type="slidenum">
              <a:rPr lang="en-US" altLang="zh-CN" smtClean="0"/>
              <a:pPr>
                <a:defRPr/>
              </a:pPr>
              <a:t>31</a:t>
            </a:fld>
            <a:endParaRPr lang="en-US" altLang="zh-CN"/>
          </a:p>
        </p:txBody>
      </p:sp>
    </p:spTree>
    <p:extLst>
      <p:ext uri="{BB962C8B-B14F-4D97-AF65-F5344CB8AC3E}">
        <p14:creationId xmlns:p14="http://schemas.microsoft.com/office/powerpoint/2010/main" val="287965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154885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71480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b="1" dirty="0"/>
              <a:t>本课程大纲</a:t>
            </a:r>
            <a:endParaRPr lang="zh-CN" altLang="en-US" dirty="0"/>
          </a:p>
          <a:p>
            <a:pPr>
              <a:buFont typeface="Arial" panose="020B0604020202020204" pitchFamily="34" charset="0"/>
              <a:buChar char="•"/>
            </a:pPr>
            <a:r>
              <a:rPr lang="zh-CN" altLang="en-US" dirty="0"/>
              <a:t>计算物理学简介</a:t>
            </a:r>
          </a:p>
          <a:p>
            <a:pPr>
              <a:buFont typeface="Arial" panose="020B0604020202020204" pitchFamily="34" charset="0"/>
              <a:buChar char="•"/>
            </a:pPr>
            <a:r>
              <a:rPr lang="en-US" altLang="zh-CN" dirty="0"/>
              <a:t>Fortran </a:t>
            </a:r>
            <a:r>
              <a:rPr lang="zh-CN" altLang="en-US" dirty="0"/>
              <a:t>和 </a:t>
            </a:r>
            <a:r>
              <a:rPr lang="en-US" altLang="zh-CN" dirty="0"/>
              <a:t>Linux </a:t>
            </a:r>
            <a:r>
              <a:rPr lang="zh-CN" altLang="en-US" dirty="0"/>
              <a:t>基础</a:t>
            </a:r>
          </a:p>
          <a:p>
            <a:pPr>
              <a:buFont typeface="Arial" panose="020B0604020202020204" pitchFamily="34" charset="0"/>
              <a:buChar char="•"/>
            </a:pPr>
            <a:r>
              <a:rPr lang="zh-CN" altLang="en-US" dirty="0"/>
              <a:t>求解方程的根</a:t>
            </a:r>
          </a:p>
          <a:p>
            <a:pPr>
              <a:buFont typeface="Arial" panose="020B0604020202020204" pitchFamily="34" charset="0"/>
              <a:buChar char="•"/>
            </a:pPr>
            <a:r>
              <a:rPr lang="zh-CN" altLang="en-US" dirty="0"/>
              <a:t>矩阵的数值方法</a:t>
            </a:r>
          </a:p>
          <a:p>
            <a:pPr>
              <a:buFont typeface="Arial" panose="020B0604020202020204" pitchFamily="34" charset="0"/>
              <a:buChar char="•"/>
            </a:pPr>
            <a:r>
              <a:rPr lang="zh-CN" altLang="en-US" dirty="0"/>
              <a:t>插值和逼近</a:t>
            </a:r>
          </a:p>
          <a:p>
            <a:pPr>
              <a:buFont typeface="Arial" panose="020B0604020202020204" pitchFamily="34" charset="0"/>
              <a:buChar char="•"/>
            </a:pPr>
            <a:r>
              <a:rPr lang="zh-CN" altLang="en-US" dirty="0"/>
              <a:t>数值微分和积分</a:t>
            </a:r>
          </a:p>
          <a:p>
            <a:pPr>
              <a:buFont typeface="Arial" panose="020B0604020202020204" pitchFamily="34" charset="0"/>
              <a:buChar char="•"/>
            </a:pPr>
            <a:r>
              <a:rPr lang="zh-CN" altLang="en-US" dirty="0"/>
              <a:t>傅里叶变换</a:t>
            </a:r>
          </a:p>
          <a:p>
            <a:pPr>
              <a:buFont typeface="Arial" panose="020B0604020202020204" pitchFamily="34" charset="0"/>
              <a:buChar char="•"/>
            </a:pPr>
            <a:r>
              <a:rPr lang="zh-CN" altLang="en-US" dirty="0"/>
              <a:t>求解常微分方程</a:t>
            </a:r>
          </a:p>
          <a:p>
            <a:pPr>
              <a:buFont typeface="Arial" panose="020B0604020202020204" pitchFamily="34" charset="0"/>
              <a:buChar char="•"/>
            </a:pPr>
            <a:r>
              <a:rPr lang="zh-CN" altLang="en-US" dirty="0"/>
              <a:t>求解偏微分方程</a:t>
            </a:r>
          </a:p>
          <a:p>
            <a:pPr>
              <a:buFont typeface="Arial" panose="020B0604020202020204" pitchFamily="34" charset="0"/>
              <a:buChar char="•"/>
            </a:pPr>
            <a:r>
              <a:rPr lang="zh-CN" altLang="en-US" dirty="0"/>
              <a:t>蒙特卡洛模拟</a:t>
            </a:r>
          </a:p>
          <a:p>
            <a:pPr>
              <a:buFont typeface="Arial" panose="020B0604020202020204" pitchFamily="34" charset="0"/>
              <a:buChar char="•"/>
            </a:pPr>
            <a:r>
              <a:rPr lang="zh-CN" altLang="en-US" dirty="0"/>
              <a:t>机器学习基础</a:t>
            </a:r>
          </a:p>
          <a:p>
            <a:endParaRPr lang="zh-CN" altLang="zh-CN" dirty="0"/>
          </a:p>
        </p:txBody>
      </p:sp>
    </p:spTree>
    <p:extLst>
      <p:ext uri="{BB962C8B-B14F-4D97-AF65-F5344CB8AC3E}">
        <p14:creationId xmlns:p14="http://schemas.microsoft.com/office/powerpoint/2010/main" val="1573370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74317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伪代码简介</a:t>
            </a:r>
            <a:endParaRPr lang="zh-CN" altLang="en-US" dirty="0"/>
          </a:p>
          <a:p>
            <a:pPr>
              <a:buFont typeface="Arial" panose="020B0604020202020204" pitchFamily="34" charset="0"/>
              <a:buChar char="•"/>
            </a:pPr>
            <a:r>
              <a:rPr lang="zh-CN" altLang="en-US" dirty="0"/>
              <a:t>伪代码是算法的一种流行表示方法</a:t>
            </a:r>
          </a:p>
          <a:p>
            <a:pPr>
              <a:buFont typeface="Arial" panose="020B0604020202020204" pitchFamily="34" charset="0"/>
              <a:buChar char="•"/>
            </a:pPr>
            <a:r>
              <a:rPr lang="zh-CN" altLang="en-US" dirty="0"/>
              <a:t>之所以被广泛选择，是因为：</a:t>
            </a:r>
          </a:p>
          <a:p>
            <a:pPr marL="742950" lvl="1" indent="-285750">
              <a:buFont typeface="Arial" panose="020B0604020202020204" pitchFamily="34" charset="0"/>
              <a:buChar char="•"/>
            </a:pPr>
            <a:r>
              <a:rPr lang="zh-CN" altLang="en-US" dirty="0"/>
              <a:t>易于阅读和书写</a:t>
            </a:r>
          </a:p>
          <a:p>
            <a:pPr marL="742950" lvl="1" indent="-285750">
              <a:buFont typeface="Arial" panose="020B0604020202020204" pitchFamily="34" charset="0"/>
              <a:buChar char="•"/>
            </a:pPr>
            <a:r>
              <a:rPr lang="zh-CN" altLang="en-US" dirty="0"/>
              <a:t>使程序员能够专注于问题的逻辑</a:t>
            </a:r>
          </a:p>
          <a:p>
            <a:pPr marL="742950" lvl="1" indent="-285750">
              <a:buFont typeface="Arial" panose="020B0604020202020204" pitchFamily="34" charset="0"/>
              <a:buChar char="•"/>
            </a:pPr>
            <a:r>
              <a:rPr lang="zh-CN" altLang="en-US" dirty="0"/>
              <a:t>以英文语言为结构</a:t>
            </a:r>
          </a:p>
          <a:p>
            <a:endParaRPr lang="zh-CN" altLang="en-US" dirty="0"/>
          </a:p>
        </p:txBody>
      </p:sp>
      <p:sp>
        <p:nvSpPr>
          <p:cNvPr id="4" name="灯片编号占位符 3"/>
          <p:cNvSpPr>
            <a:spLocks noGrp="1"/>
          </p:cNvSpPr>
          <p:nvPr>
            <p:ph type="sldNum" sz="quarter" idx="5"/>
          </p:nvPr>
        </p:nvSpPr>
        <p:spPr/>
        <p:txBody>
          <a:bodyPr/>
          <a:lstStyle/>
          <a:p>
            <a:pPr>
              <a:defRPr/>
            </a:pPr>
            <a:fld id="{4B393D76-3A5E-4439-AED3-4EAA60683637}" type="slidenum">
              <a:rPr lang="en-US" altLang="zh-CN" smtClean="0"/>
              <a:pPr>
                <a:defRPr/>
              </a:pPr>
              <a:t>36</a:t>
            </a:fld>
            <a:endParaRPr lang="en-US" altLang="zh-CN"/>
          </a:p>
        </p:txBody>
      </p:sp>
    </p:spTree>
    <p:extLst>
      <p:ext uri="{BB962C8B-B14F-4D97-AF65-F5344CB8AC3E}">
        <p14:creationId xmlns:p14="http://schemas.microsoft.com/office/powerpoint/2010/main" val="1010431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糟糕的伪代码 </a:t>
            </a:r>
            <a:r>
              <a:rPr lang="en-US" altLang="zh-CN" b="1" dirty="0"/>
              <a:t>vs </a:t>
            </a:r>
            <a:r>
              <a:rPr lang="zh-CN" altLang="en-US" b="1" dirty="0"/>
              <a:t>优秀的伪代码</a:t>
            </a:r>
            <a:endParaRPr lang="zh-CN" altLang="en-US" dirty="0"/>
          </a:p>
          <a:p>
            <a:pPr>
              <a:buFont typeface="Arial" panose="020B0604020202020204" pitchFamily="34" charset="0"/>
              <a:buChar char="•"/>
            </a:pPr>
            <a:r>
              <a:rPr lang="zh-CN" altLang="en-US" b="1" dirty="0"/>
              <a:t>糟糕的伪代码</a:t>
            </a:r>
            <a:endParaRPr lang="zh-CN" altLang="en-US" dirty="0"/>
          </a:p>
          <a:p>
            <a:pPr marL="742950" lvl="1" indent="-285750">
              <a:buFont typeface="Arial" panose="020B0604020202020204" pitchFamily="34" charset="0"/>
              <a:buChar char="•"/>
            </a:pPr>
            <a:r>
              <a:rPr lang="zh-CN" altLang="en-US" dirty="0"/>
              <a:t>过于详细，提供太多细节</a:t>
            </a:r>
          </a:p>
          <a:p>
            <a:pPr marL="742950" lvl="1" indent="-285750">
              <a:buFont typeface="Arial" panose="020B0604020202020204" pitchFamily="34" charset="0"/>
              <a:buChar char="•"/>
            </a:pPr>
            <a:r>
              <a:rPr lang="zh-CN" altLang="en-US" dirty="0"/>
              <a:t>或者太过依赖具体实现（例如，实际的</a:t>
            </a:r>
            <a:r>
              <a:rPr lang="en-US" altLang="zh-CN" dirty="0"/>
              <a:t>C++</a:t>
            </a:r>
            <a:r>
              <a:rPr lang="zh-CN" altLang="en-US" dirty="0"/>
              <a:t>或</a:t>
            </a:r>
            <a:r>
              <a:rPr lang="en-US" altLang="zh-CN" dirty="0"/>
              <a:t>Java</a:t>
            </a:r>
            <a:r>
              <a:rPr lang="zh-CN" altLang="en-US" dirty="0"/>
              <a:t>代码，或者详细列出子过程的每一步，如集合并集）</a:t>
            </a:r>
          </a:p>
          <a:p>
            <a:pPr>
              <a:buFont typeface="Arial" panose="020B0604020202020204" pitchFamily="34" charset="0"/>
              <a:buChar char="•"/>
            </a:pPr>
            <a:r>
              <a:rPr lang="zh-CN" altLang="en-US" b="1" dirty="0"/>
              <a:t>优秀的伪代码</a:t>
            </a:r>
            <a:endParaRPr lang="zh-CN" altLang="en-US" dirty="0"/>
          </a:p>
          <a:p>
            <a:pPr marL="742950" lvl="1" indent="-285750">
              <a:buFont typeface="Arial" panose="020B0604020202020204" pitchFamily="34" charset="0"/>
              <a:buChar char="•"/>
            </a:pPr>
            <a:r>
              <a:rPr lang="zh-CN" altLang="en-US" dirty="0"/>
              <a:t>在清晰度和细节之间取得平衡</a:t>
            </a:r>
          </a:p>
          <a:p>
            <a:pPr marL="742950" lvl="1" indent="-285750">
              <a:buFont typeface="Arial" panose="020B0604020202020204" pitchFamily="34" charset="0"/>
              <a:buChar char="•"/>
            </a:pPr>
            <a:r>
              <a:rPr lang="zh-CN" altLang="en-US" dirty="0"/>
              <a:t>抽象出算法</a:t>
            </a:r>
          </a:p>
          <a:p>
            <a:pPr marL="742950" lvl="1" indent="-285750">
              <a:buFont typeface="Arial" panose="020B0604020202020204" pitchFamily="34" charset="0"/>
              <a:buChar char="•"/>
            </a:pPr>
            <a:r>
              <a:rPr lang="zh-CN" altLang="en-US" dirty="0"/>
              <a:t>很好地利用数学符号</a:t>
            </a:r>
          </a:p>
          <a:p>
            <a:pPr marL="742950" lvl="1" indent="-285750">
              <a:buFont typeface="Arial" panose="020B0604020202020204" pitchFamily="34" charset="0"/>
              <a:buChar char="•"/>
            </a:pPr>
            <a:r>
              <a:rPr lang="zh-CN" altLang="en-US" dirty="0"/>
              <a:t>易于阅读</a:t>
            </a:r>
          </a:p>
          <a:p>
            <a:pPr marL="742950" lvl="1" indent="-285750">
              <a:buFont typeface="Arial" panose="020B0604020202020204" pitchFamily="34" charset="0"/>
              <a:buChar char="•"/>
            </a:pPr>
            <a:r>
              <a:rPr lang="zh-CN" altLang="en-US" dirty="0"/>
              <a:t>便于实现（可复现，不隐藏任何重要信息）</a:t>
            </a:r>
          </a:p>
          <a:p>
            <a:r>
              <a:rPr lang="zh-CN" altLang="en-US" dirty="0"/>
              <a:t>这张幻灯片对比了糟糕的伪代码和优秀伪代码的特点，强调了优秀伪代码应具备的平衡性、抽象性和可读性，同时应避免过度依赖具体编程语言的实现细节。</a:t>
            </a:r>
          </a:p>
          <a:p>
            <a:endParaRPr lang="zh-CN" altLang="en-US" dirty="0"/>
          </a:p>
        </p:txBody>
      </p:sp>
      <p:sp>
        <p:nvSpPr>
          <p:cNvPr id="4" name="灯片编号占位符 3"/>
          <p:cNvSpPr>
            <a:spLocks noGrp="1"/>
          </p:cNvSpPr>
          <p:nvPr>
            <p:ph type="sldNum" sz="quarter" idx="5"/>
          </p:nvPr>
        </p:nvSpPr>
        <p:spPr/>
        <p:txBody>
          <a:bodyPr/>
          <a:lstStyle/>
          <a:p>
            <a:pPr>
              <a:defRPr/>
            </a:pPr>
            <a:fld id="{4B393D76-3A5E-4439-AED3-4EAA60683637}" type="slidenum">
              <a:rPr lang="en-US" altLang="zh-CN" smtClean="0"/>
              <a:pPr>
                <a:defRPr/>
              </a:pPr>
              <a:t>37</a:t>
            </a:fld>
            <a:endParaRPr lang="en-US" altLang="zh-CN"/>
          </a:p>
        </p:txBody>
      </p:sp>
    </p:spTree>
    <p:extLst>
      <p:ext uri="{BB962C8B-B14F-4D97-AF65-F5344CB8AC3E}">
        <p14:creationId xmlns:p14="http://schemas.microsoft.com/office/powerpoint/2010/main" val="2890839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编写伪代码：建议</a:t>
            </a:r>
            <a:endParaRPr lang="zh-CN" altLang="en-US" dirty="0"/>
          </a:p>
          <a:p>
            <a:pPr>
              <a:buFont typeface="Arial" panose="020B0604020202020204" pitchFamily="34" charset="0"/>
              <a:buChar char="•"/>
            </a:pPr>
            <a:r>
              <a:rPr lang="zh-CN" altLang="en-US" dirty="0"/>
              <a:t>输入</a:t>
            </a:r>
            <a:r>
              <a:rPr lang="en-US" altLang="zh-CN" dirty="0"/>
              <a:t>/</a:t>
            </a:r>
            <a:r>
              <a:rPr lang="zh-CN" altLang="en-US" dirty="0"/>
              <a:t>输出必须正确定义</a:t>
            </a:r>
          </a:p>
          <a:p>
            <a:pPr>
              <a:buFont typeface="Arial" panose="020B0604020202020204" pitchFamily="34" charset="0"/>
              <a:buChar char="•"/>
            </a:pPr>
            <a:r>
              <a:rPr lang="zh-CN" altLang="en-US" dirty="0"/>
              <a:t>所有变量必须正确初始化和引入</a:t>
            </a:r>
          </a:p>
          <a:p>
            <a:pPr>
              <a:buFont typeface="Arial" panose="020B0604020202020204" pitchFamily="34" charset="0"/>
              <a:buChar char="•"/>
            </a:pPr>
            <a:r>
              <a:rPr lang="zh-CN" altLang="en-US" dirty="0"/>
              <a:t>变量的实例化和赋值使用 ← 符号</a:t>
            </a:r>
          </a:p>
          <a:p>
            <a:pPr>
              <a:buFont typeface="Arial" panose="020B0604020202020204" pitchFamily="34" charset="0"/>
              <a:buChar char="•"/>
            </a:pPr>
            <a:r>
              <a:rPr lang="zh-CN" altLang="en-US" dirty="0"/>
              <a:t>所有‘命令’（如 </a:t>
            </a:r>
            <a:r>
              <a:rPr lang="en-US" altLang="zh-CN" dirty="0"/>
              <a:t>while, if, repeat, begin, end</a:t>
            </a:r>
            <a:r>
              <a:rPr lang="zh-CN" altLang="en-US" dirty="0"/>
              <a:t>）加粗显示</a:t>
            </a:r>
          </a:p>
          <a:p>
            <a:pPr marL="742950" lvl="1" indent="-285750">
              <a:buFont typeface="Arial" panose="020B0604020202020204" pitchFamily="34" charset="0"/>
              <a:buChar char="•"/>
            </a:pPr>
            <a:r>
              <a:rPr lang="zh-CN" altLang="en-US" dirty="0"/>
              <a:t>例如：</a:t>
            </a:r>
            <a:r>
              <a:rPr lang="en-US" altLang="zh-CN" b="1" dirty="0"/>
              <a:t>For</a:t>
            </a:r>
            <a:r>
              <a:rPr lang="en-US" altLang="zh-CN" dirty="0"/>
              <a:t> i←1i \</a:t>
            </a:r>
            <a:r>
              <a:rPr lang="en-US" altLang="zh-CN" dirty="0" err="1"/>
              <a:t>leftarrow</a:t>
            </a:r>
            <a:r>
              <a:rPr lang="en-US" altLang="zh-CN" dirty="0"/>
              <a:t> 1i←1 </a:t>
            </a:r>
            <a:r>
              <a:rPr lang="en-US" altLang="zh-CN" b="1" dirty="0"/>
              <a:t>to</a:t>
            </a:r>
            <a:r>
              <a:rPr lang="en-US" altLang="zh-CN" dirty="0"/>
              <a:t> </a:t>
            </a:r>
            <a:r>
              <a:rPr lang="en-US" altLang="zh-CN" dirty="0" err="1"/>
              <a:t>nnn</a:t>
            </a:r>
            <a:r>
              <a:rPr lang="en-US" altLang="zh-CN" dirty="0"/>
              <a:t> </a:t>
            </a:r>
            <a:r>
              <a:rPr lang="en-US" altLang="zh-CN" b="1" dirty="0"/>
              <a:t>Do</a:t>
            </a:r>
            <a:endParaRPr lang="en-US" altLang="zh-CN" dirty="0"/>
          </a:p>
          <a:p>
            <a:pPr>
              <a:buFont typeface="Arial" panose="020B0604020202020204" pitchFamily="34" charset="0"/>
              <a:buChar char="•"/>
            </a:pPr>
            <a:r>
              <a:rPr lang="zh-CN" altLang="en-US" dirty="0"/>
              <a:t>所有函数使用小写字母：</a:t>
            </a:r>
            <a:r>
              <a:rPr lang="en-US" altLang="zh-CN" b="1" dirty="0"/>
              <a:t>swap(A,B)</a:t>
            </a:r>
            <a:endParaRPr lang="en-US" altLang="zh-CN" dirty="0"/>
          </a:p>
          <a:p>
            <a:pPr>
              <a:buFont typeface="Arial" panose="020B0604020202020204" pitchFamily="34" charset="0"/>
              <a:buChar char="•"/>
            </a:pPr>
            <a:r>
              <a:rPr lang="zh-CN" altLang="en-US" dirty="0"/>
              <a:t>所有常量使用等宽字体：</a:t>
            </a:r>
            <a:r>
              <a:rPr lang="en-US" altLang="zh-CN" b="1" dirty="0"/>
              <a:t>pi ← 3.14</a:t>
            </a:r>
            <a:endParaRPr lang="en-US" altLang="zh-CN" dirty="0"/>
          </a:p>
          <a:p>
            <a:pPr>
              <a:buFont typeface="Arial" panose="020B0604020202020204" pitchFamily="34" charset="0"/>
              <a:buChar char="•"/>
            </a:pPr>
            <a:r>
              <a:rPr lang="zh-CN" altLang="en-US" dirty="0"/>
              <a:t>所有变量使用斜体：</a:t>
            </a:r>
            <a:r>
              <a:rPr lang="en-US" altLang="zh-CN" b="1" dirty="0"/>
              <a:t>temperature ← 78</a:t>
            </a:r>
            <a:endParaRPr lang="en-US" altLang="zh-CN" dirty="0"/>
          </a:p>
          <a:p>
            <a:r>
              <a:rPr lang="zh-CN" altLang="en-US" dirty="0"/>
              <a:t>这张幻灯片给出了编写伪代码的一些建议，帮助保持伪代码的清晰性和一致性，包括如何格式化命令、变量、常量和函数。</a:t>
            </a:r>
          </a:p>
          <a:p>
            <a:endParaRPr lang="zh-CN" altLang="en-US" dirty="0"/>
          </a:p>
        </p:txBody>
      </p:sp>
      <p:sp>
        <p:nvSpPr>
          <p:cNvPr id="4" name="灯片编号占位符 3"/>
          <p:cNvSpPr>
            <a:spLocks noGrp="1"/>
          </p:cNvSpPr>
          <p:nvPr>
            <p:ph type="sldNum" sz="quarter" idx="5"/>
          </p:nvPr>
        </p:nvSpPr>
        <p:spPr/>
        <p:txBody>
          <a:bodyPr/>
          <a:lstStyle/>
          <a:p>
            <a:pPr>
              <a:defRPr/>
            </a:pPr>
            <a:fld id="{4B393D76-3A5E-4439-AED3-4EAA60683637}" type="slidenum">
              <a:rPr lang="en-US" altLang="zh-CN" smtClean="0"/>
              <a:pPr>
                <a:defRPr/>
              </a:pPr>
              <a:t>39</a:t>
            </a:fld>
            <a:endParaRPr lang="en-US" altLang="zh-CN"/>
          </a:p>
        </p:txBody>
      </p:sp>
    </p:spTree>
    <p:extLst>
      <p:ext uri="{BB962C8B-B14F-4D97-AF65-F5344CB8AC3E}">
        <p14:creationId xmlns:p14="http://schemas.microsoft.com/office/powerpoint/2010/main" val="127017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3200" b="1">
                <a:solidFill>
                  <a:srgbClr val="0000FF"/>
                </a:solidFill>
                <a:latin typeface="宋体" charset="-122"/>
                <a:ea typeface="宋体" charset="-122"/>
              </a:defRPr>
            </a:lvl1pPr>
            <a:lvl2pPr marL="742950" indent="-285750" eaLnBrk="0" hangingPunct="0">
              <a:defRPr kumimoji="1" sz="3200" b="1">
                <a:solidFill>
                  <a:srgbClr val="0000FF"/>
                </a:solidFill>
                <a:latin typeface="宋体" charset="-122"/>
                <a:ea typeface="宋体" charset="-122"/>
              </a:defRPr>
            </a:lvl2pPr>
            <a:lvl3pPr marL="1143000" indent="-228600" eaLnBrk="0" hangingPunct="0">
              <a:defRPr kumimoji="1" sz="3200" b="1">
                <a:solidFill>
                  <a:srgbClr val="0000FF"/>
                </a:solidFill>
                <a:latin typeface="宋体" charset="-122"/>
                <a:ea typeface="宋体" charset="-122"/>
              </a:defRPr>
            </a:lvl3pPr>
            <a:lvl4pPr marL="1600200" indent="-228600" eaLnBrk="0" hangingPunct="0">
              <a:defRPr kumimoji="1" sz="3200" b="1">
                <a:solidFill>
                  <a:srgbClr val="0000FF"/>
                </a:solidFill>
                <a:latin typeface="宋体" charset="-122"/>
                <a:ea typeface="宋体" charset="-122"/>
              </a:defRPr>
            </a:lvl4pPr>
            <a:lvl5pPr marL="2057400" indent="-228600" eaLnBrk="0" hangingPunct="0">
              <a:defRPr kumimoji="1" sz="3200" b="1">
                <a:solidFill>
                  <a:srgbClr val="0000FF"/>
                </a:solidFill>
                <a:latin typeface="宋体" charset="-122"/>
                <a:ea typeface="宋体" charset="-122"/>
              </a:defRPr>
            </a:lvl5pPr>
            <a:lvl6pPr marL="2514600" indent="-228600" algn="ctr" eaLnBrk="0" fontAlgn="base" hangingPunct="0">
              <a:spcBef>
                <a:spcPct val="0"/>
              </a:spcBef>
              <a:spcAft>
                <a:spcPct val="0"/>
              </a:spcAft>
              <a:defRPr kumimoji="1" sz="3200" b="1">
                <a:solidFill>
                  <a:srgbClr val="0000FF"/>
                </a:solidFill>
                <a:latin typeface="宋体" charset="-122"/>
                <a:ea typeface="宋体" charset="-122"/>
              </a:defRPr>
            </a:lvl6pPr>
            <a:lvl7pPr marL="2971800" indent="-228600" algn="ctr" eaLnBrk="0" fontAlgn="base" hangingPunct="0">
              <a:spcBef>
                <a:spcPct val="0"/>
              </a:spcBef>
              <a:spcAft>
                <a:spcPct val="0"/>
              </a:spcAft>
              <a:defRPr kumimoji="1" sz="3200" b="1">
                <a:solidFill>
                  <a:srgbClr val="0000FF"/>
                </a:solidFill>
                <a:latin typeface="宋体" charset="-122"/>
                <a:ea typeface="宋体" charset="-122"/>
              </a:defRPr>
            </a:lvl7pPr>
            <a:lvl8pPr marL="3429000" indent="-228600" algn="ctr" eaLnBrk="0" fontAlgn="base" hangingPunct="0">
              <a:spcBef>
                <a:spcPct val="0"/>
              </a:spcBef>
              <a:spcAft>
                <a:spcPct val="0"/>
              </a:spcAft>
              <a:defRPr kumimoji="1" sz="3200" b="1">
                <a:solidFill>
                  <a:srgbClr val="0000FF"/>
                </a:solidFill>
                <a:latin typeface="宋体" charset="-122"/>
                <a:ea typeface="宋体" charset="-122"/>
              </a:defRPr>
            </a:lvl8pPr>
            <a:lvl9pPr marL="3886200" indent="-228600" algn="ctr" eaLnBrk="0" fontAlgn="base" hangingPunct="0">
              <a:spcBef>
                <a:spcPct val="0"/>
              </a:spcBef>
              <a:spcAft>
                <a:spcPct val="0"/>
              </a:spcAft>
              <a:defRPr kumimoji="1" sz="3200" b="1">
                <a:solidFill>
                  <a:srgbClr val="0000FF"/>
                </a:solidFill>
                <a:latin typeface="宋体" charset="-122"/>
                <a:ea typeface="宋体" charset="-122"/>
              </a:defRPr>
            </a:lvl9pPr>
          </a:lstStyle>
          <a:p>
            <a:pPr eaLnBrk="1" hangingPunct="1"/>
            <a:fld id="{6DFBE851-9385-4423-B5FF-C88180C20109}" type="slidenum">
              <a:rPr lang="en-US" altLang="zh-CN" sz="1200" b="0" smtClean="0">
                <a:solidFill>
                  <a:schemeClr val="tx1"/>
                </a:solidFill>
                <a:latin typeface="Times New Roman" pitchFamily="18" charset="0"/>
              </a:rPr>
              <a:pPr eaLnBrk="1" hangingPunct="1"/>
              <a:t>4</a:t>
            </a:fld>
            <a:endParaRPr lang="en-US" altLang="zh-CN" sz="1200" b="0">
              <a:solidFill>
                <a:schemeClr val="tx1"/>
              </a:solidFill>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15223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b="1" dirty="0"/>
              <a:t>本课程大纲</a:t>
            </a:r>
            <a:endParaRPr lang="zh-CN" altLang="en-US" dirty="0"/>
          </a:p>
          <a:p>
            <a:pPr>
              <a:buFont typeface="Arial" panose="020B0604020202020204" pitchFamily="34" charset="0"/>
              <a:buChar char="•"/>
            </a:pPr>
            <a:r>
              <a:rPr lang="zh-CN" altLang="en-US" dirty="0"/>
              <a:t>计算物理学简介</a:t>
            </a:r>
          </a:p>
          <a:p>
            <a:pPr>
              <a:buFont typeface="Arial" panose="020B0604020202020204" pitchFamily="34" charset="0"/>
              <a:buChar char="•"/>
            </a:pPr>
            <a:r>
              <a:rPr lang="en-US" altLang="zh-CN" dirty="0"/>
              <a:t>Fortran </a:t>
            </a:r>
            <a:r>
              <a:rPr lang="zh-CN" altLang="en-US" dirty="0"/>
              <a:t>和 </a:t>
            </a:r>
            <a:r>
              <a:rPr lang="en-US" altLang="zh-CN" dirty="0"/>
              <a:t>Linux </a:t>
            </a:r>
            <a:r>
              <a:rPr lang="zh-CN" altLang="en-US" dirty="0"/>
              <a:t>基础</a:t>
            </a:r>
          </a:p>
          <a:p>
            <a:pPr>
              <a:buFont typeface="Arial" panose="020B0604020202020204" pitchFamily="34" charset="0"/>
              <a:buChar char="•"/>
            </a:pPr>
            <a:r>
              <a:rPr lang="zh-CN" altLang="en-US" dirty="0"/>
              <a:t>求解方程的根</a:t>
            </a:r>
          </a:p>
          <a:p>
            <a:pPr>
              <a:buFont typeface="Arial" panose="020B0604020202020204" pitchFamily="34" charset="0"/>
              <a:buChar char="•"/>
            </a:pPr>
            <a:r>
              <a:rPr lang="zh-CN" altLang="en-US" dirty="0"/>
              <a:t>矩阵的数值方法</a:t>
            </a:r>
          </a:p>
          <a:p>
            <a:pPr>
              <a:buFont typeface="Arial" panose="020B0604020202020204" pitchFamily="34" charset="0"/>
              <a:buChar char="•"/>
            </a:pPr>
            <a:r>
              <a:rPr lang="zh-CN" altLang="en-US" dirty="0"/>
              <a:t>插值和逼近</a:t>
            </a:r>
          </a:p>
          <a:p>
            <a:pPr>
              <a:buFont typeface="Arial" panose="020B0604020202020204" pitchFamily="34" charset="0"/>
              <a:buChar char="•"/>
            </a:pPr>
            <a:r>
              <a:rPr lang="zh-CN" altLang="en-US" dirty="0"/>
              <a:t>数值微分和积分</a:t>
            </a:r>
          </a:p>
          <a:p>
            <a:pPr>
              <a:buFont typeface="Arial" panose="020B0604020202020204" pitchFamily="34" charset="0"/>
              <a:buChar char="•"/>
            </a:pPr>
            <a:r>
              <a:rPr lang="zh-CN" altLang="en-US" dirty="0"/>
              <a:t>傅里叶变换</a:t>
            </a:r>
          </a:p>
          <a:p>
            <a:pPr>
              <a:buFont typeface="Arial" panose="020B0604020202020204" pitchFamily="34" charset="0"/>
              <a:buChar char="•"/>
            </a:pPr>
            <a:r>
              <a:rPr lang="zh-CN" altLang="en-US" dirty="0"/>
              <a:t>求解常微分方程</a:t>
            </a:r>
          </a:p>
          <a:p>
            <a:pPr>
              <a:buFont typeface="Arial" panose="020B0604020202020204" pitchFamily="34" charset="0"/>
              <a:buChar char="•"/>
            </a:pPr>
            <a:r>
              <a:rPr lang="zh-CN" altLang="en-US" dirty="0"/>
              <a:t>求解偏微分方程</a:t>
            </a:r>
          </a:p>
          <a:p>
            <a:pPr>
              <a:buFont typeface="Arial" panose="020B0604020202020204" pitchFamily="34" charset="0"/>
              <a:buChar char="•"/>
            </a:pPr>
            <a:r>
              <a:rPr lang="zh-CN" altLang="en-US" dirty="0"/>
              <a:t>蒙特卡洛模拟</a:t>
            </a:r>
          </a:p>
          <a:p>
            <a:pPr>
              <a:buFont typeface="Arial" panose="020B0604020202020204" pitchFamily="34" charset="0"/>
              <a:buChar char="•"/>
            </a:pPr>
            <a:r>
              <a:rPr lang="zh-CN" altLang="en-US" dirty="0"/>
              <a:t>机器学习基础</a:t>
            </a:r>
          </a:p>
          <a:p>
            <a:endParaRPr lang="zh-CN" altLang="zh-CN" dirty="0"/>
          </a:p>
        </p:txBody>
      </p:sp>
    </p:spTree>
    <p:extLst>
      <p:ext uri="{BB962C8B-B14F-4D97-AF65-F5344CB8AC3E}">
        <p14:creationId xmlns:p14="http://schemas.microsoft.com/office/powerpoint/2010/main" val="42025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89072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27876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5862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35673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66351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1E8F7A34-3203-410F-8594-D4D5F124418A}" type="slidenum">
              <a:rPr lang="en-US" altLang="zh-CN"/>
              <a:pPr>
                <a:defRPr/>
              </a:pPr>
              <a:t>‹#›</a:t>
            </a:fld>
            <a:endParaRPr lang="en-US" altLang="zh-CN"/>
          </a:p>
        </p:txBody>
      </p:sp>
    </p:spTree>
    <p:extLst>
      <p:ext uri="{BB962C8B-B14F-4D97-AF65-F5344CB8AC3E}">
        <p14:creationId xmlns:p14="http://schemas.microsoft.com/office/powerpoint/2010/main" val="227792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602151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45638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06762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482201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669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368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145762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647875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451593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DD43021A-D8F8-4F6F-AA51-E243A4C72220}" type="slidenum">
              <a:rPr lang="en-US" altLang="zh-CN"/>
              <a:pPr>
                <a:defRPr/>
              </a:pPr>
              <a:t>‹#›</a:t>
            </a:fld>
            <a:endParaRPr lang="en-US" altLang="zh-CN"/>
          </a:p>
        </p:txBody>
      </p:sp>
    </p:spTree>
    <p:extLst>
      <p:ext uri="{BB962C8B-B14F-4D97-AF65-F5344CB8AC3E}">
        <p14:creationId xmlns:p14="http://schemas.microsoft.com/office/powerpoint/2010/main" val="74448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6AB477E-8F39-43CE-ACE8-FC4A8DFC7C8E}" type="slidenum">
              <a:rPr lang="en-US" altLang="zh-CN"/>
              <a:pPr>
                <a:defRPr/>
              </a:pPr>
              <a:t>‹#›</a:t>
            </a:fld>
            <a:endParaRPr lang="en-US" altLang="zh-CN"/>
          </a:p>
        </p:txBody>
      </p:sp>
    </p:spTree>
    <p:extLst>
      <p:ext uri="{BB962C8B-B14F-4D97-AF65-F5344CB8AC3E}">
        <p14:creationId xmlns:p14="http://schemas.microsoft.com/office/powerpoint/2010/main" val="220579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65158425-F896-4A55-8F37-88D88C9CCAA5}" type="slidenum">
              <a:rPr lang="en-US" altLang="zh-CN"/>
              <a:pPr>
                <a:defRPr/>
              </a:pPr>
              <a:t>‹#›</a:t>
            </a:fld>
            <a:endParaRPr lang="en-US" altLang="zh-CN"/>
          </a:p>
        </p:txBody>
      </p:sp>
    </p:spTree>
    <p:extLst>
      <p:ext uri="{BB962C8B-B14F-4D97-AF65-F5344CB8AC3E}">
        <p14:creationId xmlns:p14="http://schemas.microsoft.com/office/powerpoint/2010/main" val="586605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39EE680-E4A5-4B4A-A6A6-CFE1212B84C2}" type="slidenum">
              <a:rPr lang="en-US" altLang="zh-CN"/>
              <a:pPr>
                <a:defRPr/>
              </a:pPr>
              <a:t>‹#›</a:t>
            </a:fld>
            <a:endParaRPr lang="en-US" altLang="zh-CN"/>
          </a:p>
        </p:txBody>
      </p:sp>
    </p:spTree>
    <p:extLst>
      <p:ext uri="{BB962C8B-B14F-4D97-AF65-F5344CB8AC3E}">
        <p14:creationId xmlns:p14="http://schemas.microsoft.com/office/powerpoint/2010/main" val="14092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A0511AB-630E-49E5-A1A3-569B1AE5CB72}" type="slidenum">
              <a:rPr lang="en-US" altLang="zh-CN"/>
              <a:pPr>
                <a:defRPr/>
              </a:pPr>
              <a:t>‹#›</a:t>
            </a:fld>
            <a:endParaRPr lang="en-US" altLang="zh-CN"/>
          </a:p>
        </p:txBody>
      </p:sp>
    </p:spTree>
    <p:extLst>
      <p:ext uri="{BB962C8B-B14F-4D97-AF65-F5344CB8AC3E}">
        <p14:creationId xmlns:p14="http://schemas.microsoft.com/office/powerpoint/2010/main" val="364839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11370147-273D-4FE8-8877-BACFCDB5DBF6}" type="slidenum">
              <a:rPr lang="en-US" altLang="zh-CN"/>
              <a:pPr>
                <a:defRPr/>
              </a:pPr>
              <a:t>‹#›</a:t>
            </a:fld>
            <a:endParaRPr lang="en-US" altLang="zh-CN"/>
          </a:p>
        </p:txBody>
      </p:sp>
    </p:spTree>
    <p:extLst>
      <p:ext uri="{BB962C8B-B14F-4D97-AF65-F5344CB8AC3E}">
        <p14:creationId xmlns:p14="http://schemas.microsoft.com/office/powerpoint/2010/main" val="2415941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460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387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88125"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1041F82-C5EE-409A-AC53-88DAA7C93A93}" type="slidenum">
              <a:rPr lang="en-US" altLang="zh-CN"/>
              <a:pPr>
                <a:defRPr/>
              </a:pPr>
              <a:t>‹#›</a:t>
            </a:fld>
            <a:endParaRPr lang="en-US" altLang="zh-CN"/>
          </a:p>
        </p:txBody>
      </p:sp>
      <p:sp>
        <p:nvSpPr>
          <p:cNvPr id="1028" name="Rectangle 8"/>
          <p:cNvSpPr>
            <a:spLocks noChangeArrowheads="1"/>
          </p:cNvSpPr>
          <p:nvPr userDrawn="1"/>
        </p:nvSpPr>
        <p:spPr bwMode="auto">
          <a:xfrm>
            <a:off x="0" y="1484313"/>
            <a:ext cx="9144000" cy="73025"/>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224FF-1402-47FA-A8FE-79F8C8B0A920}" type="datetimeFigureOut">
              <a:rPr lang="zh-CN" altLang="en-US" smtClean="0"/>
              <a:t>2024/9/3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7873058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sxu@fudan.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xinzz19@fudan.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539750" y="549275"/>
            <a:ext cx="8208714" cy="1326654"/>
          </a:xfrm>
          <a:prstGeom prst="rect">
            <a:avLst/>
          </a:prstGeom>
          <a:gradFill rotWithShape="0">
            <a:gsLst>
              <a:gs pos="0">
                <a:srgbClr val="172F75"/>
              </a:gs>
              <a:gs pos="100000">
                <a:srgbClr val="3366FF">
                  <a:alpha val="20000"/>
                </a:srgbClr>
              </a:gs>
            </a:gsLst>
            <a:lin ang="54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7160" rIns="90000" bIns="4716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3600" dirty="0">
                <a:solidFill>
                  <a:schemeClr val="tx1"/>
                </a:solidFill>
                <a:latin typeface="comic" charset="0"/>
              </a:rPr>
              <a:t>Fundamentals of Computational Physics</a:t>
            </a:r>
          </a:p>
        </p:txBody>
      </p:sp>
      <p:sp>
        <p:nvSpPr>
          <p:cNvPr id="3074" name="Text Box 2"/>
          <p:cNvSpPr txBox="1">
            <a:spLocks noChangeArrowheads="1"/>
          </p:cNvSpPr>
          <p:nvPr/>
        </p:nvSpPr>
        <p:spPr bwMode="auto">
          <a:xfrm>
            <a:off x="1619672" y="2492896"/>
            <a:ext cx="3096344" cy="14607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spcBef>
                <a:spcPts val="1200"/>
              </a:spcBef>
              <a:buClrTx/>
              <a:buFontTx/>
              <a:buNone/>
            </a:pPr>
            <a:r>
              <a:rPr lang="zh-CN" altLang="en-US" sz="3600" dirty="0">
                <a:latin typeface="Giddyup Std" charset="0"/>
              </a:rPr>
              <a:t>徐长松</a:t>
            </a:r>
            <a:endParaRPr lang="en-US" altLang="zh-CN" sz="3600" dirty="0">
              <a:latin typeface="Giddyup Std" charset="0"/>
            </a:endParaRPr>
          </a:p>
          <a:p>
            <a:pPr algn="ctr">
              <a:spcBef>
                <a:spcPts val="1200"/>
              </a:spcBef>
              <a:buClrTx/>
              <a:buFontTx/>
              <a:buNone/>
            </a:pPr>
            <a:r>
              <a:rPr lang="zh-CN" altLang="en-US" sz="3600" dirty="0">
                <a:latin typeface="Giddyup Std" charset="0"/>
              </a:rPr>
              <a:t>物理学系</a:t>
            </a:r>
            <a:endParaRPr lang="en-US" altLang="zh-CN" sz="3600" dirty="0">
              <a:latin typeface="Giddyup Std" charset="0"/>
            </a:endParaRPr>
          </a:p>
        </p:txBody>
      </p:sp>
      <p:sp>
        <p:nvSpPr>
          <p:cNvPr id="6" name="文本框 5">
            <a:extLst>
              <a:ext uri="{FF2B5EF4-FFF2-40B4-BE49-F238E27FC236}">
                <a16:creationId xmlns:a16="http://schemas.microsoft.com/office/drawing/2014/main" id="{57D15650-A778-45A1-B30E-06816659E4CA}"/>
              </a:ext>
            </a:extLst>
          </p:cNvPr>
          <p:cNvSpPr txBox="1"/>
          <p:nvPr/>
        </p:nvSpPr>
        <p:spPr>
          <a:xfrm>
            <a:off x="143607" y="4293096"/>
            <a:ext cx="9000999" cy="1815882"/>
          </a:xfrm>
          <a:prstGeom prst="rect">
            <a:avLst/>
          </a:prstGeom>
          <a:noFill/>
        </p:spPr>
        <p:txBody>
          <a:bodyPr wrap="square">
            <a:spAutoFit/>
          </a:bodyPr>
          <a:lstStyle/>
          <a:p>
            <a:r>
              <a:rPr lang="en-US" altLang="zh-CN" dirty="0"/>
              <a:t>Email</a:t>
            </a:r>
            <a:r>
              <a:rPr lang="zh-CN" altLang="en-US" dirty="0"/>
              <a:t>：</a:t>
            </a:r>
            <a:r>
              <a:rPr lang="en-US" altLang="zh-CN" dirty="0">
                <a:hlinkClick r:id="rId3"/>
              </a:rPr>
              <a:t>csxu@fudan.edu.cn</a:t>
            </a:r>
            <a:endParaRPr lang="en-US" altLang="zh-CN" dirty="0"/>
          </a:p>
          <a:p>
            <a:r>
              <a:rPr lang="zh-CN" altLang="en-US" dirty="0"/>
              <a:t>微信：</a:t>
            </a:r>
            <a:r>
              <a:rPr lang="en-US" altLang="zh-CN" dirty="0"/>
              <a:t>xuchs07</a:t>
            </a:r>
          </a:p>
          <a:p>
            <a:r>
              <a:rPr lang="zh-CN" altLang="en-US" dirty="0"/>
              <a:t>办公室：新江湾校区物理楼</a:t>
            </a:r>
            <a:r>
              <a:rPr lang="en-US" altLang="zh-CN" dirty="0"/>
              <a:t>S110/</a:t>
            </a:r>
            <a:r>
              <a:rPr lang="zh-CN" altLang="en-US" dirty="0"/>
              <a:t>交叉一号楼</a:t>
            </a:r>
            <a:r>
              <a:rPr lang="en-US" altLang="zh-CN" dirty="0"/>
              <a:t>A4009</a:t>
            </a:r>
          </a:p>
          <a:p>
            <a:r>
              <a:rPr lang="zh-CN" altLang="en-US" dirty="0"/>
              <a:t>主页：</a:t>
            </a:r>
            <a:r>
              <a:rPr lang="en-US" altLang="zh-CN" dirty="0"/>
              <a:t>http://www.cps.fudan.edu.cn/xugroup</a:t>
            </a:r>
          </a:p>
        </p:txBody>
      </p:sp>
      <p:sp>
        <p:nvSpPr>
          <p:cNvPr id="2" name="文本框 1">
            <a:extLst>
              <a:ext uri="{FF2B5EF4-FFF2-40B4-BE49-F238E27FC236}">
                <a16:creationId xmlns:a16="http://schemas.microsoft.com/office/drawing/2014/main" id="{88C563A7-2847-4175-AB89-7F6A813AD15C}"/>
              </a:ext>
            </a:extLst>
          </p:cNvPr>
          <p:cNvSpPr txBox="1"/>
          <p:nvPr/>
        </p:nvSpPr>
        <p:spPr>
          <a:xfrm>
            <a:off x="6084168" y="3068960"/>
            <a:ext cx="1620957" cy="523220"/>
          </a:xfrm>
          <a:prstGeom prst="rect">
            <a:avLst/>
          </a:prstGeom>
          <a:noFill/>
        </p:spPr>
        <p:txBody>
          <a:bodyPr wrap="none" rtlCol="0">
            <a:spAutoFit/>
          </a:bodyPr>
          <a:lstStyle/>
          <a:p>
            <a:r>
              <a:rPr lang="zh-CN" altLang="en-US" dirty="0">
                <a:highlight>
                  <a:srgbClr val="FFFF00"/>
                </a:highlight>
              </a:rPr>
              <a:t>群二维码</a:t>
            </a:r>
          </a:p>
        </p:txBody>
      </p:sp>
      <p:pic>
        <p:nvPicPr>
          <p:cNvPr id="4" name="图片 3">
            <a:extLst>
              <a:ext uri="{FF2B5EF4-FFF2-40B4-BE49-F238E27FC236}">
                <a16:creationId xmlns:a16="http://schemas.microsoft.com/office/drawing/2014/main" id="{DB27036C-7BDC-4F90-A0E1-6F74398BD0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601" b="32150"/>
          <a:stretch/>
        </p:blipFill>
        <p:spPr>
          <a:xfrm>
            <a:off x="5310155" y="1875929"/>
            <a:ext cx="3168981" cy="3240360"/>
          </a:xfrm>
          <a:prstGeom prst="rect">
            <a:avLst/>
          </a:prstGeom>
        </p:spPr>
      </p:pic>
    </p:spTree>
    <p:extLst>
      <p:ext uri="{BB962C8B-B14F-4D97-AF65-F5344CB8AC3E}">
        <p14:creationId xmlns:p14="http://schemas.microsoft.com/office/powerpoint/2010/main" val="297017905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4445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000">
                <a:solidFill>
                  <a:srgbClr val="FF3300"/>
                </a:solidFill>
                <a:latin typeface="Georgia" panose="02040502050405020303" pitchFamily="18" charset="0"/>
              </a:rPr>
              <a:t>Development of </a:t>
            </a:r>
            <a:r>
              <a:rPr lang="en-US" altLang="zh-CN" sz="4000" i="1">
                <a:solidFill>
                  <a:srgbClr val="FF3300"/>
                </a:solidFill>
                <a:latin typeface="Georgia" panose="02040502050405020303" pitchFamily="18" charset="0"/>
              </a:rPr>
              <a:t>micro-</a:t>
            </a:r>
            <a:r>
              <a:rPr lang="en-US" altLang="zh-CN" sz="4000">
                <a:solidFill>
                  <a:srgbClr val="FF3300"/>
                </a:solidFill>
                <a:latin typeface="Georgia" panose="02040502050405020303" pitchFamily="18" charset="0"/>
              </a:rPr>
              <a:t>computers</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325" y="1187450"/>
            <a:ext cx="2578100" cy="186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187450"/>
            <a:ext cx="2466975" cy="1847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196" name="Group 4"/>
          <p:cNvGrpSpPr>
            <a:grpSpLocks/>
          </p:cNvGrpSpPr>
          <p:nvPr/>
        </p:nvGrpSpPr>
        <p:grpSpPr bwMode="auto">
          <a:xfrm>
            <a:off x="3700463" y="1989138"/>
            <a:ext cx="2230437" cy="0"/>
            <a:chOff x="2331" y="1253"/>
            <a:chExt cx="1405" cy="0"/>
          </a:xfrm>
        </p:grpSpPr>
        <p:sp>
          <p:nvSpPr>
            <p:cNvPr id="8197" name="Line 5"/>
            <p:cNvSpPr>
              <a:spLocks noChangeShapeType="1"/>
            </p:cNvSpPr>
            <p:nvPr/>
          </p:nvSpPr>
          <p:spPr bwMode="auto">
            <a:xfrm>
              <a:off x="2331" y="1253"/>
              <a:ext cx="1405" cy="0"/>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8" name="Text Box 6"/>
            <p:cNvSpPr txBox="1">
              <a:spLocks noChangeArrowheads="1"/>
            </p:cNvSpPr>
            <p:nvPr/>
          </p:nvSpPr>
          <p:spPr bwMode="auto">
            <a:xfrm>
              <a:off x="2331" y="1253"/>
              <a:ext cx="1405"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199" name="Text Box 7"/>
          <p:cNvSpPr txBox="1">
            <a:spLocks noChangeArrowheads="1"/>
          </p:cNvSpPr>
          <p:nvPr/>
        </p:nvSpPr>
        <p:spPr bwMode="auto">
          <a:xfrm>
            <a:off x="658813" y="3051175"/>
            <a:ext cx="2989263"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1981 IBM PC 5150</a:t>
            </a:r>
          </a:p>
          <a:p>
            <a:pPr>
              <a:buClrTx/>
              <a:buFontTx/>
              <a:buNone/>
            </a:pPr>
            <a:r>
              <a:rPr lang="en-US" altLang="zh-CN" sz="2000" dirty="0">
                <a:latin typeface="Georgia" panose="02040502050405020303" pitchFamily="18" charset="0"/>
              </a:rPr>
              <a:t>CPU: 8088, 5 MHz</a:t>
            </a:r>
          </a:p>
          <a:p>
            <a:pPr>
              <a:buClrTx/>
              <a:buFontTx/>
              <a:buNone/>
            </a:pPr>
            <a:r>
              <a:rPr lang="en-US" altLang="zh-CN" sz="2000" dirty="0">
                <a:latin typeface="Georgia" panose="02040502050405020303" pitchFamily="18" charset="0"/>
              </a:rPr>
              <a:t>Floppy disk or cassette</a:t>
            </a:r>
          </a:p>
        </p:txBody>
      </p:sp>
      <p:sp>
        <p:nvSpPr>
          <p:cNvPr id="8200" name="Text Box 8"/>
          <p:cNvSpPr txBox="1">
            <a:spLocks noChangeArrowheads="1"/>
          </p:cNvSpPr>
          <p:nvPr/>
        </p:nvSpPr>
        <p:spPr bwMode="auto">
          <a:xfrm>
            <a:off x="6707188" y="2868613"/>
            <a:ext cx="2185987"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modern PC</a:t>
            </a:r>
          </a:p>
          <a:p>
            <a:pPr>
              <a:buClrTx/>
              <a:buFontTx/>
              <a:buNone/>
            </a:pPr>
            <a:r>
              <a:rPr lang="en-US" altLang="zh-CN" sz="2000" dirty="0">
                <a:latin typeface="Georgia" panose="02040502050405020303" pitchFamily="18" charset="0"/>
              </a:rPr>
              <a:t>CPU: Intel i3,i5,i7, 3 GHz</a:t>
            </a:r>
          </a:p>
          <a:p>
            <a:pPr>
              <a:buClrTx/>
              <a:buFontTx/>
              <a:buNone/>
            </a:pPr>
            <a:r>
              <a:rPr lang="en-US" altLang="zh-CN" sz="2000" dirty="0">
                <a:latin typeface="Georgia" panose="02040502050405020303" pitchFamily="18" charset="0"/>
              </a:rPr>
              <a:t>Solid state disk</a:t>
            </a:r>
          </a:p>
        </p:txBody>
      </p:sp>
      <p:grpSp>
        <p:nvGrpSpPr>
          <p:cNvPr id="8201" name="Group 9"/>
          <p:cNvGrpSpPr>
            <a:grpSpLocks/>
          </p:cNvGrpSpPr>
          <p:nvPr/>
        </p:nvGrpSpPr>
        <p:grpSpPr bwMode="auto">
          <a:xfrm>
            <a:off x="457200" y="4294188"/>
            <a:ext cx="2855913" cy="2365375"/>
            <a:chOff x="288" y="2705"/>
            <a:chExt cx="1799" cy="1490"/>
          </a:xfrm>
        </p:grpSpPr>
        <p:pic>
          <p:nvPicPr>
            <p:cNvPr id="82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705"/>
              <a:ext cx="1799" cy="11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3" name="Text Box 11"/>
            <p:cNvSpPr txBox="1">
              <a:spLocks noChangeArrowheads="1"/>
            </p:cNvSpPr>
            <p:nvPr/>
          </p:nvSpPr>
          <p:spPr bwMode="auto">
            <a:xfrm>
              <a:off x="386" y="3942"/>
              <a:ext cx="1595"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1984 Macintosh</a:t>
              </a:r>
            </a:p>
          </p:txBody>
        </p:sp>
      </p:grpSp>
      <p:pic>
        <p:nvPicPr>
          <p:cNvPr id="820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700" y="4003675"/>
            <a:ext cx="1250950" cy="2233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205" name="Group 13"/>
          <p:cNvGrpSpPr>
            <a:grpSpLocks/>
          </p:cNvGrpSpPr>
          <p:nvPr/>
        </p:nvGrpSpPr>
        <p:grpSpPr bwMode="auto">
          <a:xfrm>
            <a:off x="4716463" y="5373688"/>
            <a:ext cx="1214437" cy="0"/>
            <a:chOff x="2971" y="3385"/>
            <a:chExt cx="765" cy="0"/>
          </a:xfrm>
        </p:grpSpPr>
        <p:sp>
          <p:nvSpPr>
            <p:cNvPr id="8206" name="Line 14"/>
            <p:cNvSpPr>
              <a:spLocks noChangeShapeType="1"/>
            </p:cNvSpPr>
            <p:nvPr/>
          </p:nvSpPr>
          <p:spPr bwMode="auto">
            <a:xfrm>
              <a:off x="2971" y="3385"/>
              <a:ext cx="765" cy="0"/>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7" name="Text Box 15"/>
            <p:cNvSpPr txBox="1">
              <a:spLocks noChangeArrowheads="1"/>
            </p:cNvSpPr>
            <p:nvPr/>
          </p:nvSpPr>
          <p:spPr bwMode="auto">
            <a:xfrm>
              <a:off x="2971" y="3385"/>
              <a:ext cx="765"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820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4294188"/>
            <a:ext cx="2136775" cy="1643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9" name="Text Box 17"/>
          <p:cNvSpPr txBox="1">
            <a:spLocks noChangeArrowheads="1"/>
          </p:cNvSpPr>
          <p:nvPr/>
        </p:nvSpPr>
        <p:spPr bwMode="auto">
          <a:xfrm>
            <a:off x="6372225" y="6159500"/>
            <a:ext cx="1874838"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modern iMac</a:t>
            </a:r>
          </a:p>
        </p:txBody>
      </p:sp>
      <p:sp>
        <p:nvSpPr>
          <p:cNvPr id="8210" name="Text Box 18"/>
          <p:cNvSpPr txBox="1">
            <a:spLocks noChangeArrowheads="1"/>
          </p:cNvSpPr>
          <p:nvPr/>
        </p:nvSpPr>
        <p:spPr bwMode="auto">
          <a:xfrm>
            <a:off x="3255963" y="6238875"/>
            <a:ext cx="131603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Steve Jobs</a:t>
            </a:r>
          </a:p>
        </p:txBody>
      </p:sp>
    </p:spTree>
    <p:extLst>
      <p:ext uri="{BB962C8B-B14F-4D97-AF65-F5344CB8AC3E}">
        <p14:creationId xmlns:p14="http://schemas.microsoft.com/office/powerpoint/2010/main" val="9328899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819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8199"/>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8201"/>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8204"/>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82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8196"/>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8200"/>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81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8205"/>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8208"/>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8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0"/>
            <a:ext cx="822960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Supercomputers</a:t>
            </a:r>
          </a:p>
        </p:txBody>
      </p:sp>
      <p:sp>
        <p:nvSpPr>
          <p:cNvPr id="9220" name="Text Box 4"/>
          <p:cNvSpPr txBox="1">
            <a:spLocks noChangeArrowheads="1"/>
          </p:cNvSpPr>
          <p:nvPr/>
        </p:nvSpPr>
        <p:spPr bwMode="auto">
          <a:xfrm>
            <a:off x="5073650" y="5302250"/>
            <a:ext cx="4106863"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zh-CN" altLang="zh-CN" sz="2000">
                <a:latin typeface="Georgia" panose="02040502050405020303" pitchFamily="18" charset="0"/>
              </a:rPr>
              <a:t>Seymour Roger Cray (1925-1996)</a:t>
            </a:r>
          </a:p>
          <a:p>
            <a:pPr>
              <a:buClrTx/>
              <a:buFontTx/>
              <a:buNone/>
            </a:pPr>
            <a:r>
              <a:rPr lang="zh-CN" altLang="zh-CN" sz="2000">
                <a:latin typeface="Georgia" panose="02040502050405020303" pitchFamily="18" charset="0"/>
              </a:rPr>
              <a:t>The father of supercomputing, who created the supercomputer industry.</a:t>
            </a:r>
          </a:p>
        </p:txBody>
      </p:sp>
      <p:sp>
        <p:nvSpPr>
          <p:cNvPr id="9" name="Rectangle 5"/>
          <p:cNvSpPr>
            <a:spLocks noChangeArrowheads="1"/>
          </p:cNvSpPr>
          <p:nvPr/>
        </p:nvSpPr>
        <p:spPr bwMode="auto">
          <a:xfrm>
            <a:off x="5089525" y="1419225"/>
            <a:ext cx="4092575"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2700" indent="-1111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1pPr>
            <a:lvl2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2pPr>
            <a:lvl3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3pPr>
            <a:lvl4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4pPr>
            <a:lvl5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9pPr>
          </a:lstStyle>
          <a:p>
            <a:pPr>
              <a:spcBef>
                <a:spcPts val="500"/>
              </a:spcBef>
              <a:buClrTx/>
              <a:buFontTx/>
              <a:buNone/>
            </a:pPr>
            <a:r>
              <a:rPr lang="zh-CN" altLang="zh-CN" sz="2000" dirty="0">
                <a:latin typeface="Georgia" panose="02040502050405020303" pitchFamily="18" charset="0"/>
              </a:rPr>
              <a:t>The CDC (Control Data Corporation) 6600, released in 1964, is generally considered the first supercomputer.</a:t>
            </a: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988" y="2798763"/>
            <a:ext cx="19431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4" descr="https://upload.wikimedia.org/wikipedia/commons/thumb/c/c4/CDC_6600.jc.jpg/300px-CDC_6600.j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72" y="1654391"/>
            <a:ext cx="4923978" cy="343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9391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9"/>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4313"/>
            <a:ext cx="5657850" cy="4043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2" name="Text Box 2"/>
          <p:cNvSpPr txBox="1">
            <a:spLocks noChangeArrowheads="1"/>
          </p:cNvSpPr>
          <p:nvPr/>
        </p:nvSpPr>
        <p:spPr bwMode="auto">
          <a:xfrm>
            <a:off x="395288" y="128588"/>
            <a:ext cx="82296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Cray Inc.</a:t>
            </a:r>
          </a:p>
        </p:txBody>
      </p:sp>
      <p:sp>
        <p:nvSpPr>
          <p:cNvPr id="10243" name="Text Box 3"/>
          <p:cNvSpPr txBox="1">
            <a:spLocks noChangeArrowheads="1"/>
          </p:cNvSpPr>
          <p:nvPr/>
        </p:nvSpPr>
        <p:spPr bwMode="auto">
          <a:xfrm>
            <a:off x="341313" y="5800725"/>
            <a:ext cx="7399337"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zh-CN" altLang="zh-CN" sz="2000">
                <a:latin typeface="Georgia" panose="02040502050405020303" pitchFamily="18" charset="0"/>
              </a:rPr>
              <a:t>Cray-2, the fastest computer between 1985 and 1989.</a:t>
            </a:r>
          </a:p>
        </p:txBody>
      </p:sp>
      <p:sp>
        <p:nvSpPr>
          <p:cNvPr id="10244" name="Text Box 4"/>
          <p:cNvSpPr txBox="1">
            <a:spLocks noChangeArrowheads="1"/>
          </p:cNvSpPr>
          <p:nvPr/>
        </p:nvSpPr>
        <p:spPr bwMode="auto">
          <a:xfrm>
            <a:off x="6229350" y="2636838"/>
            <a:ext cx="2806700"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a:latin typeface="Georgia" panose="02040502050405020303" pitchFamily="18" charset="0"/>
              </a:rPr>
              <a:t>Cray I 1976-1981</a:t>
            </a:r>
          </a:p>
          <a:p>
            <a:pPr>
              <a:buClrTx/>
              <a:buFontTx/>
              <a:buNone/>
            </a:pPr>
            <a:r>
              <a:rPr lang="en-US" altLang="zh-CN" sz="2000">
                <a:latin typeface="Georgia" panose="02040502050405020303" pitchFamily="18" charset="0"/>
              </a:rPr>
              <a:t>Cray II 1985-1989</a:t>
            </a:r>
          </a:p>
          <a:p>
            <a:pPr>
              <a:buClrTx/>
              <a:buFontTx/>
              <a:buNone/>
            </a:pPr>
            <a:r>
              <a:rPr lang="en-US" altLang="zh-CN" sz="2000">
                <a:latin typeface="Georgia" panose="02040502050405020303" pitchFamily="18" charset="0"/>
              </a:rPr>
              <a:t>......</a:t>
            </a:r>
          </a:p>
          <a:p>
            <a:pPr>
              <a:buClrTx/>
              <a:buFontTx/>
              <a:buNone/>
            </a:pPr>
            <a:r>
              <a:rPr lang="en-US" altLang="zh-CN" sz="2000">
                <a:latin typeface="Georgia" panose="02040502050405020303" pitchFamily="18" charset="0"/>
              </a:rPr>
              <a:t>Cray XT5  2009-2010</a:t>
            </a:r>
          </a:p>
          <a:p>
            <a:pPr>
              <a:buClrTx/>
              <a:buFontTx/>
              <a:buNone/>
            </a:pPr>
            <a:r>
              <a:rPr lang="en-US" altLang="zh-CN" sz="2000">
                <a:latin typeface="Georgia" panose="02040502050405020303" pitchFamily="18" charset="0"/>
              </a:rPr>
              <a:t>Cray XK7 2012-2013</a:t>
            </a:r>
          </a:p>
        </p:txBody>
      </p:sp>
    </p:spTree>
    <p:extLst>
      <p:ext uri="{BB962C8B-B14F-4D97-AF65-F5344CB8AC3E}">
        <p14:creationId xmlns:p14="http://schemas.microsoft.com/office/powerpoint/2010/main" val="3762034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024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02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95288" y="128589"/>
            <a:ext cx="8229600" cy="686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dirty="0">
                <a:solidFill>
                  <a:srgbClr val="FF3300"/>
                </a:solidFill>
                <a:latin typeface="Georgia" panose="02040502050405020303" pitchFamily="18" charset="0"/>
              </a:rPr>
              <a:t>Top 5 supercomputers</a:t>
            </a:r>
          </a:p>
        </p:txBody>
      </p:sp>
      <p:pic>
        <p:nvPicPr>
          <p:cNvPr id="2" name="图片 1"/>
          <p:cNvPicPr>
            <a:picLocks noChangeAspect="1"/>
          </p:cNvPicPr>
          <p:nvPr/>
        </p:nvPicPr>
        <p:blipFill>
          <a:blip r:embed="rId3"/>
          <a:stretch>
            <a:fillRect/>
          </a:stretch>
        </p:blipFill>
        <p:spPr>
          <a:xfrm>
            <a:off x="462906" y="814737"/>
            <a:ext cx="8161982" cy="5537344"/>
          </a:xfrm>
          <a:prstGeom prst="rect">
            <a:avLst/>
          </a:prstGeom>
        </p:spPr>
      </p:pic>
      <p:sp>
        <p:nvSpPr>
          <p:cNvPr id="6" name="Text Box 3"/>
          <p:cNvSpPr txBox="1">
            <a:spLocks noChangeArrowheads="1"/>
          </p:cNvSpPr>
          <p:nvPr/>
        </p:nvSpPr>
        <p:spPr bwMode="auto">
          <a:xfrm>
            <a:off x="4139952" y="6305099"/>
            <a:ext cx="43068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800" u="sng" dirty="0">
                <a:solidFill>
                  <a:srgbClr val="3333FF"/>
                </a:solidFill>
                <a:latin typeface="Georgia" panose="02040502050405020303" pitchFamily="18" charset="0"/>
              </a:rPr>
              <a:t>http://www.top500.org/</a:t>
            </a:r>
          </a:p>
        </p:txBody>
      </p:sp>
    </p:spTree>
    <p:extLst>
      <p:ext uri="{BB962C8B-B14F-4D97-AF65-F5344CB8AC3E}">
        <p14:creationId xmlns:p14="http://schemas.microsoft.com/office/powerpoint/2010/main" val="425305609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147638" y="120650"/>
            <a:ext cx="8745537"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3600">
                <a:solidFill>
                  <a:srgbClr val="FF3300"/>
                </a:solidFill>
                <a:latin typeface="Georgia" panose="02040502050405020303" pitchFamily="18" charset="0"/>
              </a:rPr>
              <a:t>Supercomputer- Titan, since Oct. 29, 2012</a:t>
            </a:r>
          </a:p>
        </p:txBody>
      </p:sp>
      <p:sp>
        <p:nvSpPr>
          <p:cNvPr id="13314" name="Text Box 2"/>
          <p:cNvSpPr txBox="1">
            <a:spLocks noChangeArrowheads="1"/>
          </p:cNvSpPr>
          <p:nvPr/>
        </p:nvSpPr>
        <p:spPr bwMode="auto">
          <a:xfrm>
            <a:off x="323850" y="981075"/>
            <a:ext cx="8353425"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90000"/>
              </a:lnSpc>
              <a:spcBef>
                <a:spcPts val="500"/>
              </a:spcBef>
              <a:buFont typeface="Georgia" panose="02040502050405020303" pitchFamily="18" charset="0"/>
              <a:buChar char="•"/>
            </a:pPr>
            <a:r>
              <a:rPr lang="en-US" altLang="zh-CN" sz="2000">
                <a:latin typeface="Georgia" panose="02040502050405020303" pitchFamily="18" charset="0"/>
              </a:rPr>
              <a:t>Sponsor	</a:t>
            </a:r>
            <a:r>
              <a:rPr lang="en-US" altLang="zh-CN" sz="2000">
                <a:solidFill>
                  <a:srgbClr val="FF3300"/>
                </a:solidFill>
                <a:latin typeface="Georgia" panose="02040502050405020303" pitchFamily="18" charset="0"/>
              </a:rPr>
              <a:t>US DOE</a:t>
            </a:r>
            <a:r>
              <a:rPr lang="en-US" altLang="zh-CN" sz="2000">
                <a:latin typeface="Georgia" panose="02040502050405020303" pitchFamily="18" charset="0"/>
              </a:rPr>
              <a:t>		Operators	Cray Inc.</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Location	</a:t>
            </a:r>
            <a:r>
              <a:rPr lang="en-US" altLang="zh-CN" sz="2000">
                <a:solidFill>
                  <a:srgbClr val="FF3300"/>
                </a:solidFill>
                <a:latin typeface="Georgia" panose="02040502050405020303" pitchFamily="18" charset="0"/>
              </a:rPr>
              <a:t>Oak Ridge National Laboratory</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Architecture	</a:t>
            </a:r>
            <a:r>
              <a:rPr lang="en-US" altLang="zh-CN" sz="2000">
                <a:solidFill>
                  <a:srgbClr val="FF3300"/>
                </a:solidFill>
                <a:latin typeface="Georgia" panose="02040502050405020303" pitchFamily="18" charset="0"/>
              </a:rPr>
              <a:t>18,688 AMD Opteron 6274 16-core CPUs</a:t>
            </a:r>
            <a:br>
              <a:rPr lang="en-US" altLang="zh-CN" sz="2000">
                <a:solidFill>
                  <a:srgbClr val="FF3300"/>
                </a:solidFill>
                <a:latin typeface="Georgia" panose="02040502050405020303" pitchFamily="18" charset="0"/>
              </a:rPr>
            </a:br>
            <a:r>
              <a:rPr lang="en-US" altLang="zh-CN" sz="2000">
                <a:latin typeface="Georgia" panose="02040502050405020303" pitchFamily="18" charset="0"/>
              </a:rPr>
              <a:t>                      </a:t>
            </a:r>
            <a:r>
              <a:rPr lang="en-US" altLang="zh-CN" sz="2000">
                <a:solidFill>
                  <a:srgbClr val="FF3300"/>
                </a:solidFill>
                <a:latin typeface="Georgia" panose="02040502050405020303" pitchFamily="18" charset="0"/>
              </a:rPr>
              <a:t>+18,688 Nvidia Tesla K20X GPUs</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Cray Linux Environment</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Power	8.2 MW		Space		404 m</a:t>
            </a:r>
            <a:r>
              <a:rPr lang="en-US" altLang="zh-CN" sz="2000" baseline="30000">
                <a:latin typeface="Georgia" panose="02040502050405020303" pitchFamily="18" charset="0"/>
              </a:rPr>
              <a:t>2</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Memory	710 TB 		Storage		10 PB</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Cost		US$ 97 million   Purpose	Scientific research</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3789363"/>
            <a:ext cx="9070975" cy="3017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866588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331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0" y="127000"/>
            <a:ext cx="91090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a:solidFill>
                  <a:srgbClr val="660066"/>
                </a:solidFill>
                <a:latin typeface="Georgia" panose="02040502050405020303" pitchFamily="18" charset="0"/>
              </a:rPr>
              <a:t>Sunway-Taihulight</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3638"/>
            <a:ext cx="9123363" cy="4379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Text Box 3"/>
          <p:cNvSpPr txBox="1">
            <a:spLocks noChangeArrowheads="1"/>
          </p:cNvSpPr>
          <p:nvPr/>
        </p:nvSpPr>
        <p:spPr bwMode="auto">
          <a:xfrm>
            <a:off x="323850" y="981075"/>
            <a:ext cx="8353425"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90000"/>
              </a:lnSpc>
              <a:spcBef>
                <a:spcPts val="500"/>
              </a:spcBef>
              <a:buFont typeface="Georgia" panose="02040502050405020303" pitchFamily="18" charset="0"/>
              <a:buChar char="•"/>
            </a:pPr>
            <a:r>
              <a:rPr lang="en-US" altLang="zh-CN" sz="2000">
                <a:latin typeface="Georgia" panose="02040502050405020303" pitchFamily="18" charset="0"/>
              </a:rPr>
              <a:t>40,960 CPUs, </a:t>
            </a:r>
            <a:r>
              <a:rPr lang="zh-CN" altLang="zh-CN" sz="2000">
                <a:latin typeface="Georgia" panose="02040502050405020303" pitchFamily="18" charset="0"/>
              </a:rPr>
              <a:t>10,649,600 </a:t>
            </a:r>
            <a:r>
              <a:rPr lang="en-US" altLang="zh-CN" sz="2000">
                <a:latin typeface="Georgia" panose="02040502050405020303" pitchFamily="18" charset="0"/>
              </a:rPr>
              <a:t>cores </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originated from DEC Alpha 21164</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Reduced Instruction Set Computer (RISC)</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1.5GHz</a:t>
            </a:r>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r="40044"/>
          <a:stretch>
            <a:fillRect/>
          </a:stretch>
        </p:blipFill>
        <p:spPr bwMode="auto">
          <a:xfrm>
            <a:off x="6424613" y="765175"/>
            <a:ext cx="2557462" cy="2832100"/>
          </a:xfrm>
          <a:prstGeom prst="rect">
            <a:avLst/>
          </a:prstGeom>
          <a:noFill/>
          <a:ln>
            <a:noFill/>
          </a:ln>
          <a:effectLst/>
          <a:extLst>
            <a:ext uri="{909E8E84-426E-40DD-AFC4-6F175D3DCCD1}">
              <a14:hiddenFill xmlns:a14="http://schemas.microsoft.com/office/drawing/2010/main">
                <a:blipFill dpi="0" rotWithShape="0">
                  <a:blip/>
                  <a:srcRect r="4004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1038252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0" y="44450"/>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3600">
                <a:solidFill>
                  <a:srgbClr val="FF3300"/>
                </a:solidFill>
                <a:latin typeface="Georgia" panose="02040502050405020303" pitchFamily="18" charset="0"/>
              </a:rPr>
              <a:t>Applications of Computational Science</a:t>
            </a:r>
          </a:p>
        </p:txBody>
      </p:sp>
      <p:sp>
        <p:nvSpPr>
          <p:cNvPr id="16386" name="Text Box 2"/>
          <p:cNvSpPr txBox="1">
            <a:spLocks noChangeArrowheads="1"/>
          </p:cNvSpPr>
          <p:nvPr/>
        </p:nvSpPr>
        <p:spPr bwMode="auto">
          <a:xfrm>
            <a:off x="323850" y="1268413"/>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Dynamics of the global environment, weather forecasting</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Molecular dynamics simulation; design of drugs, materials and devices</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Simulation of weapons</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Cartoon, 3D movies, multimedia</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Simulation of finance, traffic, society ......</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 ......</a:t>
            </a:r>
          </a:p>
        </p:txBody>
      </p:sp>
      <p:sp>
        <p:nvSpPr>
          <p:cNvPr id="16387" name="Text Box 3"/>
          <p:cNvSpPr txBox="1">
            <a:spLocks noChangeArrowheads="1"/>
          </p:cNvSpPr>
          <p:nvPr/>
        </p:nvSpPr>
        <p:spPr bwMode="auto">
          <a:xfrm>
            <a:off x="612775" y="5581650"/>
            <a:ext cx="7877175"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dirty="0">
                <a:latin typeface="Georgia" panose="02040502050405020303" pitchFamily="18" charset="0"/>
              </a:rPr>
              <a:t>A</a:t>
            </a:r>
            <a:r>
              <a:rPr lang="en-US" altLang="zh-CN" sz="2800" dirty="0">
                <a:latin typeface="Georgia" panose="02040502050405020303" pitchFamily="18" charset="0"/>
              </a:rPr>
              <a:t>ll above applications </a:t>
            </a:r>
            <a:r>
              <a:rPr lang="en-US" altLang="zh-CN" dirty="0">
                <a:latin typeface="Georgia" panose="02040502050405020303" pitchFamily="18" charset="0"/>
              </a:rPr>
              <a:t>are related to </a:t>
            </a:r>
            <a:r>
              <a:rPr lang="en-US" altLang="zh-CN" sz="2800" dirty="0">
                <a:solidFill>
                  <a:srgbClr val="FF3300"/>
                </a:solidFill>
                <a:latin typeface="Georgia" panose="02040502050405020303" pitchFamily="18" charset="0"/>
              </a:rPr>
              <a:t>computational physics</a:t>
            </a:r>
            <a:r>
              <a:rPr lang="en-US" altLang="zh-CN" sz="2800" dirty="0">
                <a:latin typeface="Georgia" panose="02040502050405020303" pitchFamily="18" charset="0"/>
              </a:rPr>
              <a:t>!</a:t>
            </a:r>
          </a:p>
        </p:txBody>
      </p:sp>
    </p:spTree>
    <p:extLst>
      <p:ext uri="{BB962C8B-B14F-4D97-AF65-F5344CB8AC3E}">
        <p14:creationId xmlns:p14="http://schemas.microsoft.com/office/powerpoint/2010/main" val="40836782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p:cNvPicPr>
            <a:picLocks noChangeAspect="1"/>
          </p:cNvPicPr>
          <p:nvPr/>
        </p:nvPicPr>
        <p:blipFill>
          <a:blip r:embed="rId2"/>
          <a:srcRect r="38150" b="18162"/>
          <a:stretch>
            <a:fillRect/>
          </a:stretch>
        </p:blipFill>
        <p:spPr>
          <a:xfrm>
            <a:off x="4932040" y="3566597"/>
            <a:ext cx="3794402" cy="2389137"/>
          </a:xfrm>
          <a:prstGeom prst="rect">
            <a:avLst/>
          </a:prstGeom>
          <a:ln w="12700">
            <a:miter lim="400000"/>
          </a:ln>
        </p:spPr>
      </p:pic>
      <p:sp>
        <p:nvSpPr>
          <p:cNvPr id="4" name="Condensed matter physics"/>
          <p:cNvSpPr txBox="1"/>
          <p:nvPr/>
        </p:nvSpPr>
        <p:spPr>
          <a:xfrm>
            <a:off x="5466688" y="6203740"/>
            <a:ext cx="2725106" cy="375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969"/>
              <a:t>Condensed matter physics</a:t>
            </a:r>
          </a:p>
        </p:txBody>
      </p:sp>
      <p:pic>
        <p:nvPicPr>
          <p:cNvPr id="5" name="Image" descr="Image"/>
          <p:cNvPicPr>
            <a:picLocks noChangeAspect="1"/>
          </p:cNvPicPr>
          <p:nvPr/>
        </p:nvPicPr>
        <p:blipFill>
          <a:blip r:embed="rId3"/>
          <a:stretch>
            <a:fillRect/>
          </a:stretch>
        </p:blipFill>
        <p:spPr>
          <a:xfrm>
            <a:off x="1259632" y="3861048"/>
            <a:ext cx="2720719" cy="2007669"/>
          </a:xfrm>
          <a:prstGeom prst="rect">
            <a:avLst/>
          </a:prstGeom>
          <a:ln w="12700">
            <a:miter lim="400000"/>
          </a:ln>
        </p:spPr>
      </p:pic>
      <p:sp>
        <p:nvSpPr>
          <p:cNvPr id="6" name="Statistical physics"/>
          <p:cNvSpPr txBox="1"/>
          <p:nvPr/>
        </p:nvSpPr>
        <p:spPr>
          <a:xfrm>
            <a:off x="1989593" y="5955734"/>
            <a:ext cx="1891544" cy="375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969"/>
              <a:t>Statistical physics</a:t>
            </a:r>
          </a:p>
        </p:txBody>
      </p:sp>
      <p:pic>
        <p:nvPicPr>
          <p:cNvPr id="7" name="images.jpg" descr="images.jpg"/>
          <p:cNvPicPr>
            <a:picLocks noChangeAspect="1"/>
          </p:cNvPicPr>
          <p:nvPr/>
        </p:nvPicPr>
        <p:blipFill>
          <a:blip r:embed="rId4"/>
          <a:stretch>
            <a:fillRect/>
          </a:stretch>
        </p:blipFill>
        <p:spPr>
          <a:xfrm>
            <a:off x="5076056" y="836712"/>
            <a:ext cx="3507514" cy="2007669"/>
          </a:xfrm>
          <a:prstGeom prst="rect">
            <a:avLst/>
          </a:prstGeom>
          <a:ln w="12700">
            <a:miter lim="400000"/>
          </a:ln>
        </p:spPr>
      </p:pic>
      <p:sp>
        <p:nvSpPr>
          <p:cNvPr id="8" name="Quantum physics"/>
          <p:cNvSpPr txBox="1"/>
          <p:nvPr/>
        </p:nvSpPr>
        <p:spPr>
          <a:xfrm>
            <a:off x="6094008" y="3058025"/>
            <a:ext cx="1835439" cy="375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969" dirty="0"/>
              <a:t>Quantum physics</a:t>
            </a:r>
          </a:p>
        </p:txBody>
      </p:sp>
      <p:pic>
        <p:nvPicPr>
          <p:cNvPr id="9" name="图片 8"/>
          <p:cNvPicPr>
            <a:picLocks noChangeAspect="1"/>
          </p:cNvPicPr>
          <p:nvPr/>
        </p:nvPicPr>
        <p:blipFill>
          <a:blip r:embed="rId5"/>
          <a:stretch>
            <a:fillRect/>
          </a:stretch>
        </p:blipFill>
        <p:spPr>
          <a:xfrm>
            <a:off x="1031308" y="948906"/>
            <a:ext cx="3314700" cy="1895475"/>
          </a:xfrm>
          <a:prstGeom prst="rect">
            <a:avLst/>
          </a:prstGeom>
        </p:spPr>
      </p:pic>
      <p:sp>
        <p:nvSpPr>
          <p:cNvPr id="10" name="Quantum physics"/>
          <p:cNvSpPr txBox="1"/>
          <p:nvPr/>
        </p:nvSpPr>
        <p:spPr>
          <a:xfrm>
            <a:off x="1770938" y="3030951"/>
            <a:ext cx="1239122" cy="375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lang="en-US" sz="1969" dirty="0"/>
              <a:t>Cosmology</a:t>
            </a:r>
            <a:endParaRPr sz="1969" dirty="0"/>
          </a:p>
        </p:txBody>
      </p:sp>
      <p:sp>
        <p:nvSpPr>
          <p:cNvPr id="11" name="Text Box 5"/>
          <p:cNvSpPr txBox="1">
            <a:spLocks noChangeArrowheads="1"/>
          </p:cNvSpPr>
          <p:nvPr/>
        </p:nvSpPr>
        <p:spPr bwMode="auto">
          <a:xfrm>
            <a:off x="153657" y="116005"/>
            <a:ext cx="89281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algn="ctr" eaLnBrk="1" hangingPunct="1">
              <a:spcBef>
                <a:spcPct val="50000"/>
              </a:spcBef>
            </a:pPr>
            <a:r>
              <a:rPr lang="en-US" altLang="zh-CN" sz="3600" b="1" dirty="0">
                <a:solidFill>
                  <a:srgbClr val="111111"/>
                </a:solidFill>
                <a:latin typeface="Cambria Math" panose="02040503050406030204" pitchFamily="18" charset="0"/>
                <a:ea typeface="Cambria Math" panose="02040503050406030204" pitchFamily="18" charset="0"/>
              </a:rPr>
              <a:t>Topics of computational physics </a:t>
            </a:r>
          </a:p>
        </p:txBody>
      </p:sp>
    </p:spTree>
    <p:extLst>
      <p:ext uri="{BB962C8B-B14F-4D97-AF65-F5344CB8AC3E}">
        <p14:creationId xmlns:p14="http://schemas.microsoft.com/office/powerpoint/2010/main" val="155973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9552" y="332656"/>
            <a:ext cx="8067803" cy="68488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Computation across all areas of physics</a:t>
            </a:r>
          </a:p>
        </p:txBody>
      </p:sp>
      <p:sp>
        <p:nvSpPr>
          <p:cNvPr id="4" name="Rectangle 3"/>
          <p:cNvSpPr txBox="1">
            <a:spLocks noChangeArrowheads="1"/>
          </p:cNvSpPr>
          <p:nvPr/>
        </p:nvSpPr>
        <p:spPr>
          <a:xfrm>
            <a:off x="107503" y="1124720"/>
            <a:ext cx="8931899" cy="5112568"/>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High Energy Physics:</a:t>
            </a:r>
            <a:r>
              <a:rPr lang="en-US" altLang="zh-CN" sz="2400" kern="0" dirty="0">
                <a:latin typeface="Cambria Math" panose="02040503050406030204" pitchFamily="18" charset="0"/>
                <a:ea typeface="Cambria Math" panose="02040503050406030204" pitchFamily="18" charset="0"/>
              </a:rPr>
              <a:t> lattice chromodynamics, theory of the strong interaction, data analysis from accelerator experiments</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Astronomy and Cosmology</a:t>
            </a:r>
            <a:r>
              <a:rPr lang="en-US" altLang="zh-CN" sz="2400" kern="0" dirty="0">
                <a:latin typeface="Cambria Math" panose="02040503050406030204" pitchFamily="18" charset="0"/>
                <a:ea typeface="Cambria Math" panose="02040503050406030204" pitchFamily="18" charset="0"/>
              </a:rPr>
              <a:t>: formation and evolution of solar systems, star systems and galaxies</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Condensed Matter Physics:</a:t>
            </a:r>
            <a:r>
              <a:rPr lang="en-US" altLang="zh-CN" sz="2400" kern="0" dirty="0">
                <a:latin typeface="Cambria Math" panose="02040503050406030204" pitchFamily="18" charset="0"/>
                <a:ea typeface="Cambria Math" panose="02040503050406030204" pitchFamily="18" charset="0"/>
              </a:rPr>
              <a:t>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electronic structure of solids and quantum effects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nonlinear and far from equilibrium processes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properties and dynamics of soft materials such as polymers,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liquid crystals, colloids </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Biophysics:</a:t>
            </a:r>
            <a:r>
              <a:rPr lang="en-US" altLang="zh-CN" sz="2400" kern="0" dirty="0">
                <a:latin typeface="Cambria Math" panose="02040503050406030204" pitchFamily="18" charset="0"/>
                <a:ea typeface="Cambria Math" panose="02040503050406030204" pitchFamily="18" charset="0"/>
              </a:rPr>
              <a:t> simulations of structure and function of biomolecules such as proteins and DNA</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Materials Physics:</a:t>
            </a:r>
            <a:r>
              <a:rPr lang="en-US" altLang="zh-CN" sz="2400" kern="0" dirty="0">
                <a:latin typeface="Cambria Math" panose="02040503050406030204" pitchFamily="18" charset="0"/>
                <a:ea typeface="Cambria Math" panose="02040503050406030204" pitchFamily="18" charset="0"/>
              </a:rPr>
              <a:t> behavior of complex materials, metals, alloys, composites</a:t>
            </a:r>
          </a:p>
        </p:txBody>
      </p:sp>
    </p:spTree>
    <p:extLst>
      <p:ext uri="{BB962C8B-B14F-4D97-AF65-F5344CB8AC3E}">
        <p14:creationId xmlns:p14="http://schemas.microsoft.com/office/powerpoint/2010/main" val="2677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Text Box 5"/>
          <p:cNvSpPr txBox="1">
            <a:spLocks noChangeArrowheads="1"/>
          </p:cNvSpPr>
          <p:nvPr/>
        </p:nvSpPr>
        <p:spPr bwMode="auto">
          <a:xfrm>
            <a:off x="92015" y="476672"/>
            <a:ext cx="89281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algn="ctr" eaLnBrk="1" hangingPunct="1">
              <a:spcBef>
                <a:spcPct val="50000"/>
              </a:spcBef>
            </a:pPr>
            <a:r>
              <a:rPr lang="en-US" altLang="zh-CN" sz="3600" b="1" dirty="0">
                <a:solidFill>
                  <a:srgbClr val="111111"/>
                </a:solidFill>
                <a:latin typeface="Cambria Math" panose="02040503050406030204" pitchFamily="18" charset="0"/>
                <a:ea typeface="Cambria Math" panose="02040503050406030204" pitchFamily="18" charset="0"/>
              </a:rPr>
              <a:t>Computational condensed-matter physics </a:t>
            </a:r>
          </a:p>
        </p:txBody>
      </p:sp>
      <p:sp>
        <p:nvSpPr>
          <p:cNvPr id="6" name="AutoShape 1030"/>
          <p:cNvSpPr>
            <a:spLocks noChangeArrowheads="1"/>
          </p:cNvSpPr>
          <p:nvPr/>
        </p:nvSpPr>
        <p:spPr bwMode="auto">
          <a:xfrm>
            <a:off x="1675585" y="1769543"/>
            <a:ext cx="808184" cy="44294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7" name="AutoShape 1031"/>
          <p:cNvSpPr>
            <a:spLocks noChangeArrowheads="1"/>
          </p:cNvSpPr>
          <p:nvPr/>
        </p:nvSpPr>
        <p:spPr bwMode="auto">
          <a:xfrm>
            <a:off x="1698080" y="2274937"/>
            <a:ext cx="785689" cy="47472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8" name="AutoShape 1032"/>
          <p:cNvSpPr>
            <a:spLocks noChangeArrowheads="1"/>
          </p:cNvSpPr>
          <p:nvPr/>
        </p:nvSpPr>
        <p:spPr bwMode="auto">
          <a:xfrm>
            <a:off x="1710779" y="3951337"/>
            <a:ext cx="844997" cy="42712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9" name="AutoShape 1033"/>
          <p:cNvSpPr>
            <a:spLocks noChangeArrowheads="1"/>
          </p:cNvSpPr>
          <p:nvPr/>
        </p:nvSpPr>
        <p:spPr bwMode="auto">
          <a:xfrm>
            <a:off x="1723479" y="2859137"/>
            <a:ext cx="832297" cy="46379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10" name="AutoShape 1034"/>
          <p:cNvSpPr>
            <a:spLocks noChangeArrowheads="1"/>
          </p:cNvSpPr>
          <p:nvPr/>
        </p:nvSpPr>
        <p:spPr bwMode="auto">
          <a:xfrm>
            <a:off x="1723479" y="3417937"/>
            <a:ext cx="832297"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11" name="Text Box 1035"/>
          <p:cNvSpPr txBox="1">
            <a:spLocks noChangeArrowheads="1"/>
          </p:cNvSpPr>
          <p:nvPr/>
        </p:nvSpPr>
        <p:spPr bwMode="auto">
          <a:xfrm>
            <a:off x="522387" y="1812374"/>
            <a:ext cx="838691"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atoms</a:t>
            </a:r>
            <a:endParaRPr lang="zh-CN" altLang="en-US" sz="2000" b="1" dirty="0">
              <a:solidFill>
                <a:srgbClr val="FF0000"/>
              </a:solidFill>
              <a:ea typeface="华文彩云" pitchFamily="2" charset="-122"/>
            </a:endParaRPr>
          </a:p>
        </p:txBody>
      </p:sp>
      <p:sp>
        <p:nvSpPr>
          <p:cNvPr id="12" name="Text Box 1037"/>
          <p:cNvSpPr txBox="1">
            <a:spLocks noChangeArrowheads="1"/>
          </p:cNvSpPr>
          <p:nvPr/>
        </p:nvSpPr>
        <p:spPr bwMode="auto">
          <a:xfrm>
            <a:off x="361190" y="2349549"/>
            <a:ext cx="1161087"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electrons</a:t>
            </a:r>
            <a:endParaRPr lang="zh-CN" altLang="en-US" sz="2000" b="1" dirty="0">
              <a:solidFill>
                <a:srgbClr val="FF0000"/>
              </a:solidFill>
              <a:ea typeface="华文彩云" pitchFamily="2" charset="-122"/>
            </a:endParaRPr>
          </a:p>
        </p:txBody>
      </p:sp>
      <p:sp>
        <p:nvSpPr>
          <p:cNvPr id="13" name="Text Box 1038"/>
          <p:cNvSpPr txBox="1">
            <a:spLocks noChangeArrowheads="1"/>
          </p:cNvSpPr>
          <p:nvPr/>
        </p:nvSpPr>
        <p:spPr bwMode="auto">
          <a:xfrm>
            <a:off x="291815" y="2922818"/>
            <a:ext cx="1233223"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Structure</a:t>
            </a:r>
            <a:endParaRPr lang="zh-CN" altLang="en-US" sz="2000" b="1" dirty="0">
              <a:solidFill>
                <a:srgbClr val="FF0000"/>
              </a:solidFill>
              <a:ea typeface="华文彩云" pitchFamily="2" charset="-122"/>
            </a:endParaRPr>
          </a:p>
        </p:txBody>
      </p:sp>
      <p:sp>
        <p:nvSpPr>
          <p:cNvPr id="14" name="Text Box 1039"/>
          <p:cNvSpPr txBox="1">
            <a:spLocks noChangeArrowheads="1"/>
          </p:cNvSpPr>
          <p:nvPr/>
        </p:nvSpPr>
        <p:spPr bwMode="auto">
          <a:xfrm>
            <a:off x="10647" y="3390949"/>
            <a:ext cx="1608838"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Temperature</a:t>
            </a:r>
            <a:endParaRPr lang="zh-CN" altLang="en-US" sz="2000" b="1" dirty="0">
              <a:solidFill>
                <a:srgbClr val="FF0000"/>
              </a:solidFill>
              <a:ea typeface="华文彩云" pitchFamily="2" charset="-122"/>
            </a:endParaRPr>
          </a:p>
        </p:txBody>
      </p:sp>
      <p:sp>
        <p:nvSpPr>
          <p:cNvPr id="15" name="Text Box 1040"/>
          <p:cNvSpPr txBox="1">
            <a:spLocks noChangeArrowheads="1"/>
          </p:cNvSpPr>
          <p:nvPr/>
        </p:nvSpPr>
        <p:spPr bwMode="auto">
          <a:xfrm>
            <a:off x="414334" y="3950207"/>
            <a:ext cx="1156279" cy="4616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Pressur</a:t>
            </a:r>
            <a:r>
              <a:rPr lang="en-US" altLang="zh-CN" b="1" dirty="0">
                <a:solidFill>
                  <a:srgbClr val="FF0000"/>
                </a:solidFill>
                <a:ea typeface="华文彩云" pitchFamily="2" charset="-122"/>
              </a:rPr>
              <a:t>e</a:t>
            </a:r>
            <a:endParaRPr lang="zh-CN" altLang="en-US" b="1" dirty="0">
              <a:solidFill>
                <a:srgbClr val="FF0000"/>
              </a:solidFill>
              <a:ea typeface="华文彩云" pitchFamily="2" charset="-122"/>
            </a:endParaRPr>
          </a:p>
        </p:txBody>
      </p:sp>
      <p:sp>
        <p:nvSpPr>
          <p:cNvPr id="25" name="Text Box 1051"/>
          <p:cNvSpPr txBox="1">
            <a:spLocks noChangeArrowheads="1"/>
          </p:cNvSpPr>
          <p:nvPr/>
        </p:nvSpPr>
        <p:spPr bwMode="auto">
          <a:xfrm>
            <a:off x="5868144" y="1700808"/>
            <a:ext cx="3203848" cy="2677656"/>
          </a:xfrm>
          <a:prstGeom prst="rect">
            <a:avLst/>
          </a:prstGeom>
          <a:solidFill>
            <a:schemeClr val="accent1"/>
          </a:solidFill>
          <a:ln w="9525">
            <a:noFill/>
            <a:miter lim="800000"/>
            <a:headEnd/>
            <a:tailEnd/>
          </a:ln>
          <a:effectLst/>
        </p:spPr>
        <p:txBody>
          <a:bodyPr wrap="square">
            <a:spAutoFit/>
          </a:bodyPr>
          <a:lstStyle/>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Equation of state</a:t>
            </a: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Electromagnetic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Mechanical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Structures</a:t>
            </a: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Optical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zh-CN" altLang="en-US" sz="2400" b="1" dirty="0">
                <a:effectLst>
                  <a:outerShdw blurRad="38100" dist="38100" dir="2700000" algn="tl">
                    <a:srgbClr val="FFFFFF"/>
                  </a:outerShdw>
                </a:effectLst>
                <a:latin typeface="Cambria Math" panose="02040503050406030204" pitchFamily="18" charset="0"/>
                <a:ea typeface="华文彩云" pitchFamily="2" charset="-122"/>
              </a:rPr>
              <a:t>。。。。。</a:t>
            </a:r>
          </a:p>
        </p:txBody>
      </p:sp>
      <p:grpSp>
        <p:nvGrpSpPr>
          <p:cNvPr id="29" name="组合 28"/>
          <p:cNvGrpSpPr/>
          <p:nvPr/>
        </p:nvGrpSpPr>
        <p:grpSpPr>
          <a:xfrm>
            <a:off x="3059832" y="4253508"/>
            <a:ext cx="2500569" cy="2631876"/>
            <a:chOff x="3059832" y="4253508"/>
            <a:chExt cx="2500569" cy="2631876"/>
          </a:xfrm>
        </p:grpSpPr>
        <p:sp>
          <p:nvSpPr>
            <p:cNvPr id="17" name="Text Box 1043"/>
            <p:cNvSpPr txBox="1">
              <a:spLocks noChangeArrowheads="1"/>
            </p:cNvSpPr>
            <p:nvPr/>
          </p:nvSpPr>
          <p:spPr bwMode="auto">
            <a:xfrm>
              <a:off x="3059832" y="4988321"/>
              <a:ext cx="492443" cy="18970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err="1">
                  <a:ea typeface="隶书" pitchFamily="49" charset="-122"/>
                </a:rPr>
                <a:t>Shrödinger</a:t>
              </a:r>
              <a:r>
                <a:rPr lang="en-US" altLang="zh-CN" sz="2000" b="1" dirty="0">
                  <a:ea typeface="隶书" pitchFamily="49" charset="-122"/>
                </a:rPr>
                <a:t> Eq.</a:t>
              </a:r>
              <a:endParaRPr lang="zh-CN" altLang="en-US" sz="2000" b="1" dirty="0">
                <a:ea typeface="隶书" pitchFamily="49" charset="-122"/>
              </a:endParaRPr>
            </a:p>
          </p:txBody>
        </p:sp>
        <p:grpSp>
          <p:nvGrpSpPr>
            <p:cNvPr id="3" name="组合 2"/>
            <p:cNvGrpSpPr/>
            <p:nvPr/>
          </p:nvGrpSpPr>
          <p:grpSpPr>
            <a:xfrm>
              <a:off x="3096689" y="4253508"/>
              <a:ext cx="2463712" cy="2487860"/>
              <a:chOff x="3180039" y="4166195"/>
              <a:chExt cx="2463712" cy="2487860"/>
            </a:xfrm>
          </p:grpSpPr>
          <p:sp>
            <p:nvSpPr>
              <p:cNvPr id="18" name="Text Box 1044"/>
              <p:cNvSpPr txBox="1">
                <a:spLocks noChangeArrowheads="1"/>
              </p:cNvSpPr>
              <p:nvPr/>
            </p:nvSpPr>
            <p:spPr bwMode="auto">
              <a:xfrm>
                <a:off x="4362416" y="4899426"/>
                <a:ext cx="553998" cy="13891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Newton Eq</a:t>
                </a:r>
                <a:r>
                  <a:rPr lang="en-US" altLang="zh-CN" b="1" dirty="0">
                    <a:ea typeface="隶书" pitchFamily="49" charset="-122"/>
                  </a:rPr>
                  <a:t>.</a:t>
                </a:r>
                <a:endParaRPr lang="zh-CN" altLang="en-US" dirty="0">
                  <a:ea typeface="宋体" charset="-122"/>
                </a:endParaRPr>
              </a:p>
            </p:txBody>
          </p:sp>
          <p:sp>
            <p:nvSpPr>
              <p:cNvPr id="19" name="AutoShape 1045"/>
              <p:cNvSpPr>
                <a:spLocks noChangeArrowheads="1"/>
              </p:cNvSpPr>
              <p:nvPr/>
            </p:nvSpPr>
            <p:spPr bwMode="auto">
              <a:xfrm>
                <a:off x="3754217" y="4166195"/>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0" name="Text Box 1046"/>
              <p:cNvSpPr txBox="1">
                <a:spLocks noChangeArrowheads="1"/>
              </p:cNvSpPr>
              <p:nvPr/>
            </p:nvSpPr>
            <p:spPr bwMode="auto">
              <a:xfrm>
                <a:off x="3693833" y="4899426"/>
                <a:ext cx="492443" cy="164897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Maxwell’s Eq.</a:t>
                </a:r>
                <a:endParaRPr lang="zh-CN" altLang="en-US" sz="2000" b="1" dirty="0">
                  <a:ea typeface="隶书" pitchFamily="49" charset="-122"/>
                </a:endParaRPr>
              </a:p>
            </p:txBody>
          </p:sp>
          <p:sp>
            <p:nvSpPr>
              <p:cNvPr id="23" name="Text Box 1049"/>
              <p:cNvSpPr txBox="1">
                <a:spLocks noChangeArrowheads="1"/>
              </p:cNvSpPr>
              <p:nvPr/>
            </p:nvSpPr>
            <p:spPr bwMode="auto">
              <a:xfrm>
                <a:off x="5089753" y="4899025"/>
                <a:ext cx="553998" cy="175503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Boltzmann Eq</a:t>
                </a:r>
                <a:r>
                  <a:rPr lang="en-US" altLang="zh-CN" b="1" dirty="0">
                    <a:ea typeface="隶书" pitchFamily="49" charset="-122"/>
                  </a:rPr>
                  <a:t>.</a:t>
                </a:r>
                <a:endParaRPr lang="zh-CN" altLang="en-US" dirty="0">
                  <a:ea typeface="宋体" charset="-122"/>
                </a:endParaRPr>
              </a:p>
            </p:txBody>
          </p:sp>
          <p:sp>
            <p:nvSpPr>
              <p:cNvPr id="26" name="AutoShape 1045"/>
              <p:cNvSpPr>
                <a:spLocks noChangeArrowheads="1"/>
              </p:cNvSpPr>
              <p:nvPr/>
            </p:nvSpPr>
            <p:spPr bwMode="auto">
              <a:xfrm>
                <a:off x="3180039" y="4169480"/>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7" name="AutoShape 1045"/>
              <p:cNvSpPr>
                <a:spLocks noChangeArrowheads="1"/>
              </p:cNvSpPr>
              <p:nvPr/>
            </p:nvSpPr>
            <p:spPr bwMode="auto">
              <a:xfrm>
                <a:off x="4415136" y="4191626"/>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8" name="AutoShape 1045"/>
              <p:cNvSpPr>
                <a:spLocks noChangeArrowheads="1"/>
              </p:cNvSpPr>
              <p:nvPr/>
            </p:nvSpPr>
            <p:spPr bwMode="auto">
              <a:xfrm>
                <a:off x="5163110" y="4169480"/>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grpSp>
      </p:grpSp>
      <p:pic>
        <p:nvPicPr>
          <p:cNvPr id="2050" name="Picture 2" descr="Microsoft releases first Windows 10 build with native Linux ker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786" y="2128889"/>
            <a:ext cx="2692900" cy="166217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1050"/>
          <p:cNvSpPr>
            <a:spLocks/>
          </p:cNvSpPr>
          <p:nvPr/>
        </p:nvSpPr>
        <p:spPr bwMode="auto">
          <a:xfrm>
            <a:off x="5508104" y="1917835"/>
            <a:ext cx="292100" cy="2286000"/>
          </a:xfrm>
          <a:prstGeom prst="leftBrace">
            <a:avLst>
              <a:gd name="adj1" fmla="val 65217"/>
              <a:gd name="adj2" fmla="val 50000"/>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0-#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0-#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autoUpdateAnimBg="0"/>
      <p:bldP spid="12" grpId="0" animBg="1" autoUpdateAnimBg="0"/>
      <p:bldP spid="13" grpId="0" animBg="1" autoUpdateAnimBg="0"/>
      <p:bldP spid="14" grpId="0" animBg="1" autoUpdateAnimBg="0"/>
      <p:bldP spid="15" grpId="0" animBg="1" autoUpdateAnimBg="0"/>
      <p:bldP spid="25" grpId="0" animBg="1" autoUpdateAnimBg="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55596"/>
            <a:ext cx="6984776" cy="1384995"/>
          </a:xfrm>
          <a:prstGeom prst="rect">
            <a:avLst/>
          </a:prstGeom>
        </p:spPr>
        <p:txBody>
          <a:bodyPr wrap="square">
            <a:spAutoFit/>
          </a:bodyPr>
          <a:lstStyle/>
          <a:p>
            <a:pPr>
              <a:spcBef>
                <a:spcPts val="0"/>
              </a:spcBef>
            </a:pPr>
            <a:r>
              <a:rPr lang="zh-CN" altLang="en-US" sz="2800" dirty="0">
                <a:solidFill>
                  <a:srgbClr val="996600"/>
                </a:solidFill>
              </a:rPr>
              <a:t>助教</a:t>
            </a:r>
            <a:r>
              <a:rPr lang="zh-CN" altLang="en-US" dirty="0"/>
              <a:t>：辛在舟（</a:t>
            </a:r>
            <a:r>
              <a:rPr lang="zh-CN" altLang="en-US" sz="2800" dirty="0"/>
              <a:t>物理系）</a:t>
            </a:r>
            <a:endParaRPr lang="en-US" altLang="zh-CN" sz="2800" dirty="0"/>
          </a:p>
          <a:p>
            <a:pPr>
              <a:spcBef>
                <a:spcPts val="0"/>
              </a:spcBef>
            </a:pPr>
            <a:r>
              <a:rPr lang="en-US" altLang="zh-CN" sz="2800" dirty="0"/>
              <a:t>email</a:t>
            </a:r>
            <a:r>
              <a:rPr lang="zh-CN" altLang="en-US" sz="2800" dirty="0"/>
              <a:t>：</a:t>
            </a:r>
            <a:r>
              <a:rPr lang="en-US" altLang="zh-CN" dirty="0">
                <a:hlinkClick r:id="rId2"/>
              </a:rPr>
              <a:t>xinzz19@fudan.edu.cn</a:t>
            </a:r>
            <a:endParaRPr lang="en-US" altLang="zh-CN" dirty="0"/>
          </a:p>
          <a:p>
            <a:pPr>
              <a:spcBef>
                <a:spcPts val="0"/>
              </a:spcBef>
            </a:pPr>
            <a:r>
              <a:rPr lang="zh-CN" altLang="en-US" sz="2800" dirty="0"/>
              <a:t>手机：</a:t>
            </a:r>
            <a:r>
              <a:rPr lang="en-US" altLang="zh-CN" dirty="0"/>
              <a:t> 19821227815</a:t>
            </a:r>
            <a:endParaRPr lang="en-US" altLang="zh-CN" sz="2800" dirty="0"/>
          </a:p>
        </p:txBody>
      </p:sp>
      <p:sp>
        <p:nvSpPr>
          <p:cNvPr id="5" name="矩形 4"/>
          <p:cNvSpPr/>
          <p:nvPr/>
        </p:nvSpPr>
        <p:spPr>
          <a:xfrm>
            <a:off x="323528" y="4203665"/>
            <a:ext cx="4916963" cy="1169551"/>
          </a:xfrm>
          <a:prstGeom prst="rect">
            <a:avLst/>
          </a:prstGeom>
        </p:spPr>
        <p:txBody>
          <a:bodyPr wrap="square">
            <a:spAutoFit/>
          </a:bodyPr>
          <a:lstStyle/>
          <a:p>
            <a:pPr>
              <a:spcBef>
                <a:spcPct val="50000"/>
              </a:spcBef>
            </a:pPr>
            <a:r>
              <a:rPr lang="zh-CN" altLang="en-US" sz="2800" dirty="0">
                <a:solidFill>
                  <a:srgbClr val="996600"/>
                </a:solidFill>
              </a:rPr>
              <a:t>微信群：</a:t>
            </a:r>
            <a:r>
              <a:rPr lang="zh-CN" altLang="en-US" sz="2800" dirty="0"/>
              <a:t>计算物理基础</a:t>
            </a:r>
            <a:r>
              <a:rPr lang="en-US" altLang="zh-CN" sz="2800" dirty="0"/>
              <a:t>2024</a:t>
            </a:r>
          </a:p>
          <a:p>
            <a:pPr>
              <a:spcBef>
                <a:spcPct val="50000"/>
              </a:spcBef>
            </a:pPr>
            <a:r>
              <a:rPr lang="zh-CN" altLang="en-US" sz="2800" dirty="0"/>
              <a:t>问题讨论，资源共享，通知等</a:t>
            </a:r>
            <a:endParaRPr lang="en-US" altLang="zh-CN" sz="2800" dirty="0"/>
          </a:p>
        </p:txBody>
      </p:sp>
      <p:sp>
        <p:nvSpPr>
          <p:cNvPr id="6" name="文本框 5">
            <a:extLst>
              <a:ext uri="{FF2B5EF4-FFF2-40B4-BE49-F238E27FC236}">
                <a16:creationId xmlns:a16="http://schemas.microsoft.com/office/drawing/2014/main" id="{55CD806C-F6B5-4D8A-9B1E-C98B64D58C0F}"/>
              </a:ext>
            </a:extLst>
          </p:cNvPr>
          <p:cNvSpPr txBox="1"/>
          <p:nvPr/>
        </p:nvSpPr>
        <p:spPr>
          <a:xfrm>
            <a:off x="340620" y="5565890"/>
            <a:ext cx="8623868" cy="954107"/>
          </a:xfrm>
          <a:prstGeom prst="rect">
            <a:avLst/>
          </a:prstGeom>
          <a:noFill/>
        </p:spPr>
        <p:txBody>
          <a:bodyPr wrap="square">
            <a:spAutoFit/>
          </a:bodyPr>
          <a:lstStyle/>
          <a:p>
            <a:r>
              <a:rPr lang="zh-CN" altLang="en-US" dirty="0">
                <a:solidFill>
                  <a:srgbClr val="996600"/>
                </a:solidFill>
              </a:rPr>
              <a:t>答疑：</a:t>
            </a:r>
            <a:r>
              <a:rPr lang="zh-CN" altLang="en-US" dirty="0"/>
              <a:t>微信找助教，相似的问题多了，可以腾讯会议</a:t>
            </a:r>
            <a:endParaRPr lang="en-US" altLang="zh-CN" dirty="0"/>
          </a:p>
          <a:p>
            <a:r>
              <a:rPr lang="en-US" altLang="zh-CN" dirty="0"/>
              <a:t>	  </a:t>
            </a:r>
            <a:r>
              <a:rPr lang="zh-CN" altLang="en-US" dirty="0"/>
              <a:t>微信或邮件找我；课前、课后、恒隆物理楼</a:t>
            </a:r>
          </a:p>
        </p:txBody>
      </p:sp>
      <p:sp>
        <p:nvSpPr>
          <p:cNvPr id="8" name="文本框 7">
            <a:extLst>
              <a:ext uri="{FF2B5EF4-FFF2-40B4-BE49-F238E27FC236}">
                <a16:creationId xmlns:a16="http://schemas.microsoft.com/office/drawing/2014/main" id="{D7250685-3B9E-4C52-AEAC-514ED991B4EB}"/>
              </a:ext>
            </a:extLst>
          </p:cNvPr>
          <p:cNvSpPr txBox="1"/>
          <p:nvPr/>
        </p:nvSpPr>
        <p:spPr>
          <a:xfrm>
            <a:off x="323528" y="2192471"/>
            <a:ext cx="6120680" cy="1384995"/>
          </a:xfrm>
          <a:prstGeom prst="rect">
            <a:avLst/>
          </a:prstGeom>
          <a:noFill/>
        </p:spPr>
        <p:txBody>
          <a:bodyPr wrap="square">
            <a:spAutoFit/>
          </a:bodyPr>
          <a:lstStyle/>
          <a:p>
            <a:r>
              <a:rPr lang="zh-CN" altLang="en-US" sz="2800" dirty="0">
                <a:solidFill>
                  <a:srgbClr val="996600"/>
                </a:solidFill>
              </a:rPr>
              <a:t>助教</a:t>
            </a:r>
            <a:r>
              <a:rPr lang="zh-CN" altLang="en-US" dirty="0"/>
              <a:t>：陈英炜（物理系）</a:t>
            </a:r>
            <a:endParaRPr lang="en-US" altLang="zh-CN" dirty="0"/>
          </a:p>
          <a:p>
            <a:r>
              <a:rPr lang="zh-CN" altLang="en-US" dirty="0"/>
              <a:t>email: yingweichen21@m.fudan.edu.cn</a:t>
            </a:r>
            <a:endParaRPr lang="en-US" altLang="zh-CN" dirty="0"/>
          </a:p>
          <a:p>
            <a:r>
              <a:rPr lang="zh-CN" altLang="en-US" dirty="0"/>
              <a:t>手机：15026848343</a:t>
            </a:r>
          </a:p>
        </p:txBody>
      </p:sp>
      <p:pic>
        <p:nvPicPr>
          <p:cNvPr id="9" name="图片 8">
            <a:extLst>
              <a:ext uri="{FF2B5EF4-FFF2-40B4-BE49-F238E27FC236}">
                <a16:creationId xmlns:a16="http://schemas.microsoft.com/office/drawing/2014/main" id="{74469185-F7AD-4D6B-8EAB-1EF3B2F8A1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723" t="20601" r="22743" b="32150"/>
          <a:stretch/>
        </p:blipFill>
        <p:spPr>
          <a:xfrm>
            <a:off x="6660232" y="419908"/>
            <a:ext cx="1728192" cy="3240360"/>
          </a:xfrm>
          <a:prstGeom prst="rect">
            <a:avLst/>
          </a:prstGeom>
        </p:spPr>
      </p:pic>
    </p:spTree>
    <p:extLst>
      <p:ext uri="{BB962C8B-B14F-4D97-AF65-F5344CB8AC3E}">
        <p14:creationId xmlns:p14="http://schemas.microsoft.com/office/powerpoint/2010/main" val="263419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3552" y="260648"/>
            <a:ext cx="8229600" cy="77809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What is "computational physics"?</a:t>
            </a:r>
          </a:p>
        </p:txBody>
      </p:sp>
      <p:sp>
        <p:nvSpPr>
          <p:cNvPr id="4" name="Rectangle 27"/>
          <p:cNvSpPr>
            <a:spLocks noChangeArrowheads="1"/>
          </p:cNvSpPr>
          <p:nvPr/>
        </p:nvSpPr>
        <p:spPr bwMode="auto">
          <a:xfrm>
            <a:off x="-14156" y="1124744"/>
            <a:ext cx="92666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sz="2400" dirty="0">
                <a:solidFill>
                  <a:srgbClr val="FF0000"/>
                </a:solidFill>
                <a:latin typeface="Cambria Math" panose="02040503050406030204" pitchFamily="18" charset="0"/>
                <a:ea typeface="Cambria Math" panose="02040503050406030204" pitchFamily="18" charset="0"/>
              </a:rPr>
              <a:t>1. Process and analyze</a:t>
            </a:r>
            <a:r>
              <a:rPr lang="en-US" altLang="zh-CN" sz="2400" dirty="0">
                <a:latin typeface="Cambria Math" panose="02040503050406030204" pitchFamily="18" charset="0"/>
                <a:ea typeface="Cambria Math" panose="02040503050406030204" pitchFamily="18" charset="0"/>
              </a:rPr>
              <a:t> large amounts of data from measurements; fit to theoretical models; display and animate graphically</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search for "events" in particle physics,  image analysis in astronomy.</a:t>
            </a:r>
          </a:p>
        </p:txBody>
      </p:sp>
      <p:sp>
        <p:nvSpPr>
          <p:cNvPr id="2" name="矩形 1"/>
          <p:cNvSpPr/>
          <p:nvPr/>
        </p:nvSpPr>
        <p:spPr>
          <a:xfrm>
            <a:off x="41249" y="2729235"/>
            <a:ext cx="8995247" cy="1938992"/>
          </a:xfrm>
          <a:prstGeom prst="rect">
            <a:avLst/>
          </a:prstGeom>
        </p:spPr>
        <p:txBody>
          <a:bodyPr wrap="square">
            <a:spAutoFit/>
          </a:bodyPr>
          <a:lstStyle/>
          <a:p>
            <a:r>
              <a:rPr lang="en-US" altLang="zh-CN" sz="2400" dirty="0">
                <a:solidFill>
                  <a:srgbClr val="FF0000"/>
                </a:solidFill>
                <a:latin typeface="Cambria Math" panose="02040503050406030204" pitchFamily="18" charset="0"/>
                <a:ea typeface="Cambria Math" panose="02040503050406030204" pitchFamily="18" charset="0"/>
              </a:rPr>
              <a:t>2. Numerical solution of equations</a:t>
            </a:r>
            <a:r>
              <a:rPr lang="en-US" altLang="zh-CN" sz="2400" dirty="0">
                <a:latin typeface="Cambria Math" panose="02040503050406030204" pitchFamily="18" charset="0"/>
                <a:ea typeface="Cambria Math" panose="02040503050406030204" pitchFamily="18" charset="0"/>
              </a:rPr>
              <a:t> that cannot be accomplished by analytical techniques (coupled, nonlinear etc.)</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fluid dynamics (</a:t>
            </a:r>
            <a:r>
              <a:rPr lang="en-US" altLang="zh-CN" sz="2400" dirty="0" err="1">
                <a:latin typeface="Cambria Math" panose="02040503050406030204" pitchFamily="18" charset="0"/>
                <a:ea typeface="Cambria Math" panose="02040503050406030204" pitchFamily="18" charset="0"/>
              </a:rPr>
              <a:t>Navier</a:t>
            </a:r>
            <a:r>
              <a:rPr lang="en-US" altLang="zh-CN" sz="2400" dirty="0">
                <a:latin typeface="Cambria Math" panose="02040503050406030204" pitchFamily="18" charset="0"/>
                <a:ea typeface="Cambria Math" panose="02040503050406030204" pitchFamily="18" charset="0"/>
              </a:rPr>
              <a:t> Stokes), numerical relativity (Einstein's field equations), electronic ground state wave functions in solid state systems, nonlinear growth equations </a:t>
            </a:r>
          </a:p>
        </p:txBody>
      </p:sp>
      <p:sp>
        <p:nvSpPr>
          <p:cNvPr id="5" name="矩形 4"/>
          <p:cNvSpPr/>
          <p:nvPr/>
        </p:nvSpPr>
        <p:spPr>
          <a:xfrm>
            <a:off x="21848" y="4797152"/>
            <a:ext cx="9073008" cy="1938992"/>
          </a:xfrm>
          <a:prstGeom prst="rect">
            <a:avLst/>
          </a:prstGeom>
        </p:spPr>
        <p:txBody>
          <a:bodyPr wrap="square">
            <a:spAutoFit/>
          </a:bodyPr>
          <a:lstStyle/>
          <a:p>
            <a:r>
              <a:rPr lang="en-US" altLang="zh-CN" sz="2400" dirty="0">
                <a:solidFill>
                  <a:srgbClr val="FF0000"/>
                </a:solidFill>
                <a:latin typeface="Cambria Math" panose="02040503050406030204" pitchFamily="18" charset="0"/>
                <a:ea typeface="Cambria Math" panose="02040503050406030204" pitchFamily="18" charset="0"/>
              </a:rPr>
              <a:t>3. Computer "experiments":</a:t>
            </a:r>
            <a:r>
              <a:rPr lang="en-US" altLang="zh-CN" sz="2400" dirty="0">
                <a:latin typeface="Cambria Math" panose="02040503050406030204" pitchFamily="18" charset="0"/>
                <a:ea typeface="Cambria Math" panose="02040503050406030204" pitchFamily="18" charset="0"/>
              </a:rPr>
              <a:t> simulate physical phenomena, observe and extract quantities as in experiments, explore simplified model systems for which no solution is known.</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molecular simulations of materials, protein folding, planetary dynamics (N-body dynamics). </a:t>
            </a:r>
          </a:p>
        </p:txBody>
      </p:sp>
    </p:spTree>
    <p:extLst>
      <p:ext uri="{BB962C8B-B14F-4D97-AF65-F5344CB8AC3E}">
        <p14:creationId xmlns:p14="http://schemas.microsoft.com/office/powerpoint/2010/main" val="19910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0" y="404664"/>
            <a:ext cx="7772400" cy="74793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How is it done?</a:t>
            </a:r>
          </a:p>
        </p:txBody>
      </p:sp>
      <p:sp>
        <p:nvSpPr>
          <p:cNvPr id="4" name="Rectangle 3"/>
          <p:cNvSpPr txBox="1">
            <a:spLocks noChangeArrowheads="1"/>
          </p:cNvSpPr>
          <p:nvPr/>
        </p:nvSpPr>
        <p:spPr>
          <a:xfrm>
            <a:off x="323528" y="1412776"/>
            <a:ext cx="8731696" cy="4364038"/>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"Small simulations"</a:t>
            </a:r>
            <a:r>
              <a:rPr lang="en-US" altLang="zh-CN" sz="2400" kern="0" dirty="0">
                <a:latin typeface="Cambria Math" panose="02040503050406030204" pitchFamily="18" charset="0"/>
                <a:ea typeface="Cambria Math" panose="02040503050406030204" pitchFamily="18" charset="0"/>
              </a:rPr>
              <a:t> on workstations;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Program with numerical packages such as Maple/</a:t>
            </a:r>
            <a:r>
              <a:rPr lang="en-US" altLang="zh-CN" sz="2400" kern="0" dirty="0" err="1">
                <a:latin typeface="Cambria Math" panose="02040503050406030204" pitchFamily="18" charset="0"/>
                <a:ea typeface="Cambria Math" panose="02040503050406030204" pitchFamily="18" charset="0"/>
              </a:rPr>
              <a:t>Matlab</a:t>
            </a:r>
            <a:r>
              <a:rPr lang="en-US" altLang="zh-CN" sz="2400" kern="0" dirty="0">
                <a:latin typeface="Cambria Math" panose="02040503050406030204" pitchFamily="18" charset="0"/>
                <a:ea typeface="Cambria Math" panose="02040503050406030204" pitchFamily="18" charset="0"/>
              </a:rPr>
              <a:t>/Mathematica or in high-level programming languages such as C/C++ or  Fortran</a:t>
            </a:r>
          </a:p>
          <a:p>
            <a:pPr eaLnBrk="1" hangingPunct="1">
              <a:defRPr/>
            </a:pPr>
            <a:endParaRPr lang="en-US" altLang="zh-CN" sz="900" kern="0" dirty="0">
              <a:latin typeface="Cambria Math" panose="02040503050406030204" pitchFamily="18" charset="0"/>
              <a:ea typeface="Cambria Math" panose="02040503050406030204" pitchFamily="18" charset="0"/>
            </a:endParaRP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"Large simulations"</a:t>
            </a:r>
            <a:r>
              <a:rPr lang="en-US" altLang="zh-CN" sz="2400" kern="0" dirty="0">
                <a:latin typeface="Cambria Math" panose="02040503050406030204" pitchFamily="18" charset="0"/>
                <a:ea typeface="Cambria Math" panose="02040503050406030204" pitchFamily="18" charset="0"/>
              </a:rPr>
              <a:t> on computer clusters or supercomputers;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may require lots of memory or calculation time</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distribute the problem over many (~10 to 1000) processors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either separately or "in parallel"</a:t>
            </a:r>
          </a:p>
          <a:p>
            <a:pPr eaLnBrk="1" hangingPunct="1">
              <a:defRPr/>
            </a:pPr>
            <a:endParaRPr lang="en-US" altLang="zh-CN" sz="900" kern="0" dirty="0">
              <a:latin typeface="Cambria Math" panose="02040503050406030204" pitchFamily="18" charset="0"/>
              <a:ea typeface="Cambria Math" panose="02040503050406030204" pitchFamily="18" charset="0"/>
            </a:endParaRP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Grid computing:</a:t>
            </a:r>
            <a:r>
              <a:rPr lang="en-US" altLang="zh-CN" sz="2400" kern="0" dirty="0">
                <a:latin typeface="Cambria Math" panose="02040503050406030204" pitchFamily="18" charset="0"/>
                <a:ea typeface="Cambria Math" panose="02040503050406030204" pitchFamily="18" charset="0"/>
              </a:rPr>
              <a:t> networks of supercomputing centers dedicated to scientific problems, spatially separated</a:t>
            </a:r>
          </a:p>
        </p:txBody>
      </p:sp>
    </p:spTree>
    <p:extLst>
      <p:ext uri="{BB962C8B-B14F-4D97-AF65-F5344CB8AC3E}">
        <p14:creationId xmlns:p14="http://schemas.microsoft.com/office/powerpoint/2010/main" val="2838592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5800" y="1600200"/>
            <a:ext cx="7772400" cy="4495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buFontTx/>
              <a:buNone/>
            </a:pPr>
            <a:r>
              <a:rPr lang="zh-CN" altLang="en-US" sz="2800" i="1" kern="0" dirty="0">
                <a:latin typeface="Times New Roman" pitchFamily="18" charset="0"/>
                <a:ea typeface="宋体" charset="-122"/>
                <a:cs typeface="Times New Roman" panose="02020603050405020304" pitchFamily="18" charset="0"/>
              </a:rPr>
              <a:t>“</a:t>
            </a:r>
            <a:r>
              <a:rPr lang="en-US" altLang="zh-CN" sz="2800" i="1" kern="0" dirty="0">
                <a:latin typeface="Times New Roman" panose="02020603050405020304" pitchFamily="18" charset="0"/>
                <a:ea typeface="宋体" charset="-122"/>
                <a:cs typeface="Times New Roman" panose="02020603050405020304" pitchFamily="18" charset="0"/>
              </a:rPr>
              <a:t>The general theory of quantum mechanics is now almost complete.  The underlying physical laws necessary for the mathematical theory of a large part of physics and the whole of chemistry are thus completely known, and the difficulty is only that the exact application of these laws leads to equations much too complicated to be soluble.”</a:t>
            </a:r>
          </a:p>
          <a:p>
            <a:pPr eaLnBrk="1" hangingPunct="1">
              <a:lnSpc>
                <a:spcPct val="90000"/>
              </a:lnSpc>
              <a:buFontTx/>
              <a:buNone/>
            </a:pPr>
            <a:endParaRPr lang="en-US" altLang="zh-CN" sz="2800" i="1" kern="0" dirty="0">
              <a:latin typeface="Times New Roman" panose="02020603050405020304" pitchFamily="18" charset="0"/>
              <a:ea typeface="宋体" charset="-122"/>
              <a:cs typeface="Times New Roman" panose="02020603050405020304" pitchFamily="18" charset="0"/>
            </a:endParaRPr>
          </a:p>
          <a:p>
            <a:pPr eaLnBrk="1" hangingPunct="1">
              <a:lnSpc>
                <a:spcPct val="90000"/>
              </a:lnSpc>
              <a:buFontTx/>
              <a:buNone/>
            </a:pPr>
            <a:r>
              <a:rPr lang="en-US" altLang="zh-CN" sz="2800" i="1" kern="0" dirty="0">
                <a:latin typeface="Times New Roman" panose="02020603050405020304" pitchFamily="18" charset="0"/>
                <a:ea typeface="宋体" charset="-122"/>
                <a:cs typeface="Times New Roman" panose="02020603050405020304" pitchFamily="18" charset="0"/>
              </a:rPr>
              <a:t>      Dirac,  1929</a:t>
            </a:r>
          </a:p>
          <a:p>
            <a:pPr eaLnBrk="1" hangingPunct="1">
              <a:lnSpc>
                <a:spcPct val="90000"/>
              </a:lnSpc>
              <a:buFontTx/>
              <a:buNone/>
            </a:pPr>
            <a:endParaRPr lang="en-US" altLang="zh-CN" b="1" kern="0" dirty="0">
              <a:latin typeface="Times New Roman" pitchFamily="18" charset="0"/>
              <a:ea typeface="宋体" charset="-122"/>
            </a:endParaRPr>
          </a:p>
        </p:txBody>
      </p:sp>
      <p:pic>
        <p:nvPicPr>
          <p:cNvPr id="4" name="Picture 4" descr="C:\Documents and Settings\zzz\桌面\dysun\Adv_Solid\picture\迪拉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743337"/>
            <a:ext cx="136048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82" y="548680"/>
            <a:ext cx="8916988" cy="646331"/>
          </a:xfrm>
          <a:prstGeom prst="rect">
            <a:avLst/>
          </a:prstGeom>
        </p:spPr>
        <p:txBody>
          <a:bodyPr>
            <a:spAutoFit/>
          </a:bodyPr>
          <a:lstStyle/>
          <a:p>
            <a:pPr algn="ctr">
              <a:defRPr/>
            </a:pPr>
            <a:r>
              <a:rPr lang="en-US" altLang="zh-CN" sz="3600" b="1" dirty="0">
                <a:solidFill>
                  <a:srgbClr val="111111"/>
                </a:solidFill>
                <a:latin typeface="Cambria Math" panose="02040503050406030204" pitchFamily="18" charset="0"/>
                <a:ea typeface="Cambria Math" panose="02040503050406030204" pitchFamily="18" charset="0"/>
              </a:rPr>
              <a:t>Why Computational Physics?</a:t>
            </a:r>
          </a:p>
        </p:txBody>
      </p:sp>
    </p:spTree>
    <p:extLst>
      <p:ext uri="{BB962C8B-B14F-4D97-AF65-F5344CB8AC3E}">
        <p14:creationId xmlns:p14="http://schemas.microsoft.com/office/powerpoint/2010/main" val="216662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a:xfrm>
            <a:off x="132237" y="1813814"/>
            <a:ext cx="9001000" cy="4525963"/>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There is no exact analytical solution for a many-body problem</a:t>
            </a:r>
            <a:r>
              <a:rPr lang="zh-CN" altLang="en-US" kern="0" dirty="0">
                <a:latin typeface="Cambria Math" panose="02040503050406030204" pitchFamily="18" charset="0"/>
                <a:cs typeface="Times New Roman" panose="02020603050405020304" pitchFamily="18" charset="0"/>
              </a:rPr>
              <a:t>！</a:t>
            </a:r>
            <a:endParaRPr lang="en-US" kern="0" dirty="0">
              <a:latin typeface="Cambria Math" panose="02040503050406030204" pitchFamily="18" charset="0"/>
              <a:ea typeface="Cambria Math" panose="02040503050406030204" pitchFamily="18" charset="0"/>
              <a:cs typeface="Times New Roman" panose="02020603050405020304" pitchFamily="18" charset="0"/>
            </a:endParaRP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only a two-body problem can be solved analytically.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other general methods for many-body problems involve approximations with uncontrolled errors</a:t>
            </a:r>
            <a:r>
              <a:rPr lang="zh-CN" altLang="en-US" kern="0" dirty="0">
                <a:latin typeface="Cambria Math" panose="02040503050406030204" pitchFamily="18" charset="0"/>
                <a:cs typeface="Times New Roman" panose="02020603050405020304" pitchFamily="18" charset="0"/>
              </a:rPr>
              <a:t>！</a:t>
            </a:r>
            <a:r>
              <a:rPr lang="en-US" kern="0" dirty="0">
                <a:latin typeface="Cambria Math" panose="02040503050406030204" pitchFamily="18" charset="0"/>
                <a:ea typeface="Cambria Math" panose="02040503050406030204" pitchFamily="18" charset="0"/>
                <a:cs typeface="Times New Roman" panose="02020603050405020304" pitchFamily="18" charset="0"/>
              </a:rPr>
              <a:t> </a:t>
            </a:r>
          </a:p>
          <a:p>
            <a:endParaRPr lang="en-US" kern="0" dirty="0"/>
          </a:p>
        </p:txBody>
      </p:sp>
      <p:sp>
        <p:nvSpPr>
          <p:cNvPr id="5" name="标题 1"/>
          <p:cNvSpPr txBox="1">
            <a:spLocks/>
          </p:cNvSpPr>
          <p:nvPr/>
        </p:nvSpPr>
        <p:spPr>
          <a:xfrm>
            <a:off x="400601" y="548680"/>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2" name="文本框 1">
            <a:extLst>
              <a:ext uri="{FF2B5EF4-FFF2-40B4-BE49-F238E27FC236}">
                <a16:creationId xmlns:a16="http://schemas.microsoft.com/office/drawing/2014/main" id="{5DE2C1DB-33A6-4405-94D9-04763512135C}"/>
              </a:ext>
            </a:extLst>
          </p:cNvPr>
          <p:cNvSpPr txBox="1"/>
          <p:nvPr/>
        </p:nvSpPr>
        <p:spPr>
          <a:xfrm>
            <a:off x="755576" y="4941168"/>
            <a:ext cx="1620957" cy="523220"/>
          </a:xfrm>
          <a:prstGeom prst="rect">
            <a:avLst/>
          </a:prstGeom>
          <a:noFill/>
        </p:spPr>
        <p:txBody>
          <a:bodyPr wrap="none" rtlCol="0">
            <a:spAutoFit/>
          </a:bodyPr>
          <a:lstStyle/>
          <a:p>
            <a:r>
              <a:rPr lang="en-US" altLang="zh-CN" dirty="0"/>
              <a:t>《</a:t>
            </a:r>
            <a:r>
              <a:rPr lang="zh-CN" altLang="en-US" dirty="0"/>
              <a:t>三体</a:t>
            </a:r>
            <a:r>
              <a:rPr lang="en-US" altLang="zh-CN" dirty="0"/>
              <a:t>》</a:t>
            </a:r>
            <a:endParaRPr lang="zh-CN" altLang="en-US" dirty="0"/>
          </a:p>
        </p:txBody>
      </p:sp>
    </p:spTree>
    <p:extLst>
      <p:ext uri="{BB962C8B-B14F-4D97-AF65-F5344CB8AC3E}">
        <p14:creationId xmlns:p14="http://schemas.microsoft.com/office/powerpoint/2010/main" val="142549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0466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a:t>
            </a:r>
            <a:r>
              <a:rPr lang="en-US" altLang="zh-CN" sz="3600" b="1" kern="0" dirty="0">
                <a:latin typeface="Cambria Math" panose="02040503050406030204" pitchFamily="18" charset="0"/>
                <a:ea typeface="Cambria Math" panose="02040503050406030204" pitchFamily="18" charset="0"/>
              </a:rPr>
              <a:t>computational physics </a:t>
            </a:r>
            <a:r>
              <a:rPr lang="en-US" sz="3600" b="1" kern="0" dirty="0">
                <a:latin typeface="Cambria Math" panose="02040503050406030204" pitchFamily="18" charset="0"/>
                <a:ea typeface="Cambria Math" panose="02040503050406030204" pitchFamily="18" charset="0"/>
              </a:rPr>
              <a:t>important?</a:t>
            </a:r>
          </a:p>
        </p:txBody>
      </p:sp>
      <p:sp>
        <p:nvSpPr>
          <p:cNvPr id="4" name="内容占位符 2"/>
          <p:cNvSpPr txBox="1">
            <a:spLocks/>
          </p:cNvSpPr>
          <p:nvPr/>
        </p:nvSpPr>
        <p:spPr>
          <a:xfrm>
            <a:off x="448624" y="1772816"/>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Uncontrolled approximations always breakdown somewhere.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test out or benchmark approximate methods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find their range of validity.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exactness of simulation is very important!</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otherwise, wasting computer and human time. </a:t>
            </a:r>
          </a:p>
          <a:p>
            <a:endParaRPr lang="en-US" kern="0" dirty="0"/>
          </a:p>
        </p:txBody>
      </p:sp>
    </p:spTree>
    <p:extLst>
      <p:ext uri="{BB962C8B-B14F-4D97-AF65-F5344CB8AC3E}">
        <p14:creationId xmlns:p14="http://schemas.microsoft.com/office/powerpoint/2010/main" val="183198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5682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251520" y="18448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Why not just measure properties in the lab?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reliable predictions when experiments are </a:t>
            </a:r>
          </a:p>
          <a:p>
            <a:pPr lvl="2"/>
            <a:r>
              <a:rPr lang="en-US" sz="2800" kern="0" dirty="0">
                <a:latin typeface="Cambria Math" panose="02040503050406030204" pitchFamily="18" charset="0"/>
                <a:ea typeface="Cambria Math" panose="02040503050406030204" pitchFamily="18" charset="0"/>
                <a:cs typeface="Times New Roman" panose="02020603050405020304" pitchFamily="18" charset="0"/>
              </a:rPr>
              <a:t>not possible or very difficult, or very expensive. </a:t>
            </a:r>
          </a:p>
          <a:p>
            <a:pPr lvl="2"/>
            <a:r>
              <a:rPr lang="en-US" sz="2800" kern="0" dirty="0">
                <a:latin typeface="Cambria Math" panose="02040503050406030204" pitchFamily="18" charset="0"/>
                <a:ea typeface="Cambria Math" panose="02040503050406030204" pitchFamily="18" charset="0"/>
                <a:cs typeface="Times New Roman" panose="02020603050405020304" pitchFamily="18" charset="0"/>
              </a:rPr>
              <a:t>Some examples: materials phase transitions under extremely high pressure, nuclear reaction, car collision, etc. </a:t>
            </a:r>
          </a:p>
          <a:p>
            <a:endParaRPr lang="en-US" kern="0" dirty="0"/>
          </a:p>
        </p:txBody>
      </p:sp>
    </p:spTree>
    <p:extLst>
      <p:ext uri="{BB962C8B-B14F-4D97-AF65-F5344CB8AC3E}">
        <p14:creationId xmlns:p14="http://schemas.microsoft.com/office/powerpoint/2010/main" val="322833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381454" y="476672"/>
            <a:ext cx="8229600" cy="706090"/>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457200" y="1844825"/>
            <a:ext cx="8229600" cy="3024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Interesting to study artificial models to gain insight into the limitations of theory.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For example: how do phase transitions change in going from 2 to 3 to 4 dimensions?</a:t>
            </a:r>
          </a:p>
          <a:p>
            <a:endParaRPr lang="en-US" kern="0" dirty="0"/>
          </a:p>
        </p:txBody>
      </p:sp>
    </p:spTree>
    <p:extLst>
      <p:ext uri="{BB962C8B-B14F-4D97-AF65-F5344CB8AC3E}">
        <p14:creationId xmlns:p14="http://schemas.microsoft.com/office/powerpoint/2010/main" val="2063068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04664"/>
            <a:ext cx="8229600" cy="706090"/>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457200" y="18448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A third way of doing science, comparable to theory and experiment. </a:t>
            </a:r>
          </a:p>
          <a:p>
            <a:r>
              <a:rPr lang="en-US" kern="0" dirty="0">
                <a:latin typeface="Cambria Math" panose="02040503050406030204" pitchFamily="18" charset="0"/>
                <a:ea typeface="Cambria Math" panose="02040503050406030204" pitchFamily="18" charset="0"/>
                <a:cs typeface="Times New Roman" panose="02020603050405020304" pitchFamily="18" charset="0"/>
              </a:rPr>
              <a:t>Simulations do have both theoretical and experimental aspects.</a:t>
            </a:r>
          </a:p>
          <a:p>
            <a:r>
              <a:rPr lang="en-US" kern="0" dirty="0">
                <a:latin typeface="Cambria Math" panose="02040503050406030204" pitchFamily="18" charset="0"/>
                <a:ea typeface="Cambria Math" panose="02040503050406030204" pitchFamily="18" charset="0"/>
                <a:cs typeface="Times New Roman" panose="02020603050405020304" pitchFamily="18" charset="0"/>
              </a:rPr>
              <a:t>Simulations have become so important that all scientists should learn its fundamentals. </a:t>
            </a:r>
          </a:p>
          <a:p>
            <a:endParaRPr lang="en-US" kern="0" dirty="0"/>
          </a:p>
        </p:txBody>
      </p:sp>
    </p:spTree>
    <p:extLst>
      <p:ext uri="{BB962C8B-B14F-4D97-AF65-F5344CB8AC3E}">
        <p14:creationId xmlns:p14="http://schemas.microsoft.com/office/powerpoint/2010/main" val="1917079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395309" y="40466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72008" y="1628800"/>
            <a:ext cx="8964488"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800" kern="0" dirty="0">
                <a:latin typeface="Cambria Math" panose="02040503050406030204" pitchFamily="18" charset="0"/>
                <a:ea typeface="Cambria Math" panose="02040503050406030204" pitchFamily="18" charset="0"/>
                <a:cs typeface="Times New Roman" panose="02020603050405020304" pitchFamily="18" charset="0"/>
              </a:rPr>
              <a:t>Simulations scale up with the increase of computer power. The earliest simulations involved 32 particles; now one can do millions of particles (or more!). </a:t>
            </a:r>
          </a:p>
          <a:p>
            <a:endParaRPr lang="en-US" kern="0" dirty="0"/>
          </a:p>
        </p:txBody>
      </p:sp>
      <p:pic>
        <p:nvPicPr>
          <p:cNvPr id="5" name="Picture 2" descr="http://www.wag.caltech.edu/multiscale/multiscale-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976"/>
            <a:ext cx="6282013" cy="365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98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95536" y="116632"/>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2" name="矩形 1"/>
          <p:cNvSpPr/>
          <p:nvPr/>
        </p:nvSpPr>
        <p:spPr>
          <a:xfrm>
            <a:off x="1979712" y="5697991"/>
            <a:ext cx="5813386" cy="523220"/>
          </a:xfrm>
          <a:prstGeom prst="rect">
            <a:avLst/>
          </a:prstGeom>
        </p:spPr>
        <p:txBody>
          <a:bodyPr wrap="none">
            <a:spAutoFit/>
          </a:bodyPr>
          <a:lstStyle/>
          <a:p>
            <a:r>
              <a:rPr lang="en-US" altLang="zh-CN" dirty="0"/>
              <a:t>Top-10 cited Physical Review articles</a:t>
            </a:r>
            <a:endParaRPr lang="zh-CN" altLang="en-US" dirty="0"/>
          </a:p>
        </p:txBody>
      </p:sp>
      <p:pic>
        <p:nvPicPr>
          <p:cNvPr id="6" name="图片 5"/>
          <p:cNvPicPr>
            <a:picLocks noChangeAspect="1"/>
          </p:cNvPicPr>
          <p:nvPr/>
        </p:nvPicPr>
        <p:blipFill>
          <a:blip r:embed="rId2"/>
          <a:stretch>
            <a:fillRect/>
          </a:stretch>
        </p:blipFill>
        <p:spPr>
          <a:xfrm>
            <a:off x="70992" y="2996952"/>
            <a:ext cx="9073008" cy="2701039"/>
          </a:xfrm>
          <a:prstGeom prst="rect">
            <a:avLst/>
          </a:prstGeom>
        </p:spPr>
      </p:pic>
      <p:sp>
        <p:nvSpPr>
          <p:cNvPr id="13" name="矩形 12"/>
          <p:cNvSpPr/>
          <p:nvPr/>
        </p:nvSpPr>
        <p:spPr>
          <a:xfrm>
            <a:off x="395536" y="3212976"/>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5536" y="3406040"/>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395536" y="3606686"/>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395536" y="3790419"/>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395536" y="4510499"/>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95536" y="5273201"/>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stretch>
            <a:fillRect/>
          </a:stretch>
        </p:blipFill>
        <p:spPr>
          <a:xfrm>
            <a:off x="267668" y="1134212"/>
            <a:ext cx="8679656" cy="1440656"/>
          </a:xfrm>
          <a:prstGeom prst="rect">
            <a:avLst/>
          </a:prstGeom>
        </p:spPr>
      </p:pic>
      <p:sp>
        <p:nvSpPr>
          <p:cNvPr id="21" name="矩形 20"/>
          <p:cNvSpPr/>
          <p:nvPr/>
        </p:nvSpPr>
        <p:spPr>
          <a:xfrm>
            <a:off x="5111438" y="1556792"/>
            <a:ext cx="3498073" cy="400110"/>
          </a:xfrm>
          <a:prstGeom prst="rect">
            <a:avLst/>
          </a:prstGeom>
        </p:spPr>
        <p:txBody>
          <a:bodyPr wrap="none">
            <a:spAutoFit/>
          </a:bodyPr>
          <a:lstStyle/>
          <a:p>
            <a:r>
              <a:rPr lang="en-US" altLang="zh-CN" sz="2000" dirty="0"/>
              <a:t>	</a:t>
            </a:r>
            <a:r>
              <a:rPr lang="en-US" altLang="zh-CN" sz="2000" dirty="0" err="1"/>
              <a:t>arXiv:physics</a:t>
            </a:r>
            <a:r>
              <a:rPr lang="en-US" altLang="zh-CN" sz="2000" dirty="0"/>
              <a:t>/0407137</a:t>
            </a:r>
            <a:endParaRPr lang="zh-CN" altLang="en-US" sz="2000" dirty="0"/>
          </a:p>
        </p:txBody>
      </p:sp>
    </p:spTree>
    <p:extLst>
      <p:ext uri="{BB962C8B-B14F-4D97-AF65-F5344CB8AC3E}">
        <p14:creationId xmlns:p14="http://schemas.microsoft.com/office/powerpoint/2010/main" val="346766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530782" y="116632"/>
            <a:ext cx="813683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50000"/>
              </a:spcBef>
            </a:pPr>
            <a:r>
              <a:rPr lang="zh-CN" altLang="en-US" sz="3600" dirty="0">
                <a:solidFill>
                  <a:srgbClr val="009900"/>
                </a:solidFill>
                <a:latin typeface="Times New Roman" pitchFamily="18" charset="0"/>
              </a:rPr>
              <a:t>参考书</a:t>
            </a:r>
          </a:p>
          <a:p>
            <a:pPr marL="457200" indent="-457200">
              <a:spcBef>
                <a:spcPct val="50000"/>
              </a:spcBef>
              <a:buFontTx/>
              <a:buAutoNum type="arabicPeriod"/>
            </a:pPr>
            <a:r>
              <a:rPr lang="en-US" altLang="zh-CN" sz="2400" dirty="0" err="1"/>
              <a:t>Pual</a:t>
            </a:r>
            <a:r>
              <a:rPr lang="en-US" altLang="zh-CN" sz="2400" dirty="0"/>
              <a:t> L </a:t>
            </a:r>
            <a:r>
              <a:rPr lang="en-US" altLang="zh-CN" sz="2400" dirty="0" err="1"/>
              <a:t>DeVries</a:t>
            </a:r>
            <a:r>
              <a:rPr lang="en-US" altLang="zh-CN" sz="2400" dirty="0"/>
              <a:t>, A First Course in Computational Physics, Wiley, 1994</a:t>
            </a:r>
          </a:p>
          <a:p>
            <a:pPr marL="457200" indent="-457200">
              <a:spcBef>
                <a:spcPct val="50000"/>
              </a:spcBef>
              <a:buFontTx/>
              <a:buAutoNum type="arabicPeriod"/>
            </a:pPr>
            <a:r>
              <a:rPr lang="en-US" altLang="zh-CN" sz="2400" dirty="0"/>
              <a:t>Tao Pang, An Introduction to Computational Physics, Cambridge University Press, 2006</a:t>
            </a:r>
          </a:p>
          <a:p>
            <a:pPr marL="457200" indent="-457200">
              <a:spcBef>
                <a:spcPct val="50000"/>
              </a:spcBef>
              <a:buFontTx/>
              <a:buAutoNum type="arabicPeriod"/>
            </a:pPr>
            <a:r>
              <a:rPr lang="en-US" altLang="zh-CN" sz="2400" dirty="0"/>
              <a:t>Morten </a:t>
            </a:r>
            <a:r>
              <a:rPr lang="en-US" altLang="zh-CN" sz="2400" dirty="0" err="1"/>
              <a:t>Hjorth</a:t>
            </a:r>
            <a:r>
              <a:rPr lang="en-US" altLang="zh-CN" sz="2400" dirty="0"/>
              <a:t>-Jensen, Computational Physics, University of Oslo, 2007</a:t>
            </a:r>
          </a:p>
          <a:p>
            <a:pPr marL="457200" indent="-457200">
              <a:spcBef>
                <a:spcPct val="50000"/>
              </a:spcBef>
              <a:buFontTx/>
              <a:buAutoNum type="arabicPeriod"/>
            </a:pPr>
            <a:r>
              <a:rPr lang="en-US" altLang="zh-CN" sz="2400" dirty="0"/>
              <a:t>Mark Newman, Computational Physics, CreateSpace Independent Publishing Platform, 2012</a:t>
            </a:r>
          </a:p>
          <a:p>
            <a:pPr marL="457200" indent="-457200">
              <a:spcBef>
                <a:spcPct val="50000"/>
              </a:spcBef>
              <a:buFontTx/>
              <a:buAutoNum type="arabicPeriod"/>
            </a:pPr>
            <a:r>
              <a:rPr lang="zh-CN" altLang="en-US" sz="2400" dirty="0"/>
              <a:t>刘金远，计算物理学，科学出版社，</a:t>
            </a:r>
            <a:r>
              <a:rPr lang="en-US" altLang="zh-CN" sz="2400" dirty="0"/>
              <a:t>2022</a:t>
            </a:r>
          </a:p>
        </p:txBody>
      </p:sp>
      <p:sp>
        <p:nvSpPr>
          <p:cNvPr id="5" name="矩形 4"/>
          <p:cNvSpPr/>
          <p:nvPr/>
        </p:nvSpPr>
        <p:spPr bwMode="auto">
          <a:xfrm>
            <a:off x="674724" y="5445224"/>
            <a:ext cx="7992888" cy="1224136"/>
          </a:xfrm>
          <a:prstGeom prst="rect">
            <a:avLst/>
          </a:prstGeom>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2400" dirty="0">
                <a:solidFill>
                  <a:srgbClr val="0000FF"/>
                </a:solidFill>
                <a:latin typeface="宋体" pitchFamily="2" charset="-122"/>
                <a:ea typeface="宋体" pitchFamily="2" charset="-122"/>
              </a:rPr>
              <a:t>课件下载</a:t>
            </a:r>
            <a:endParaRPr lang="en-US" altLang="zh-CN" sz="2400" dirty="0">
              <a:solidFill>
                <a:srgbClr val="0000FF"/>
              </a:solidFill>
              <a:latin typeface="宋体" pitchFamily="2" charset="-122"/>
              <a:ea typeface="宋体" pitchFamily="2" charset="-122"/>
            </a:endParaRPr>
          </a:p>
          <a:p>
            <a:r>
              <a:rPr lang="zh-CN" altLang="en-US" sz="2400" dirty="0"/>
              <a:t>http://elearning.fudan.edu.cn</a:t>
            </a:r>
          </a:p>
        </p:txBody>
      </p:sp>
    </p:spTree>
    <p:extLst>
      <p:ext uri="{BB962C8B-B14F-4D97-AF65-F5344CB8AC3E}">
        <p14:creationId xmlns:p14="http://schemas.microsoft.com/office/powerpoint/2010/main" val="322083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332656"/>
            <a:ext cx="8229600" cy="7920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Times New Roman" pitchFamily="18" charset="0"/>
                <a:ea typeface="宋体" charset="-122"/>
              </a:rPr>
              <a:t>Theory - Computation - Experiment</a:t>
            </a:r>
          </a:p>
        </p:txBody>
      </p:sp>
      <p:sp>
        <p:nvSpPr>
          <p:cNvPr id="4" name="Line 3"/>
          <p:cNvSpPr>
            <a:spLocks noChangeShapeType="1"/>
          </p:cNvSpPr>
          <p:nvPr/>
        </p:nvSpPr>
        <p:spPr bwMode="auto">
          <a:xfrm>
            <a:off x="2590800" y="4467225"/>
            <a:ext cx="304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flipV="1">
            <a:off x="2590800" y="1876425"/>
            <a:ext cx="16002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4191000" y="1876425"/>
            <a:ext cx="14478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6"/>
          <p:cNvSpPr txBox="1">
            <a:spLocks noChangeArrowheads="1"/>
          </p:cNvSpPr>
          <p:nvPr/>
        </p:nvSpPr>
        <p:spPr bwMode="auto">
          <a:xfrm>
            <a:off x="304799" y="4492625"/>
            <a:ext cx="353778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Theoretical Physics</a:t>
            </a:r>
          </a:p>
          <a:p>
            <a:pPr eaLnBrk="1" hangingPunct="1">
              <a:spcBef>
                <a:spcPct val="50000"/>
              </a:spcBef>
            </a:pPr>
            <a:r>
              <a:rPr lang="en-US" altLang="zh-CN" sz="2000" dirty="0">
                <a:latin typeface="Cambria Math" panose="02040503050406030204" pitchFamily="18" charset="0"/>
                <a:ea typeface="Cambria Math" panose="02040503050406030204" pitchFamily="18" charset="0"/>
              </a:rPr>
              <a:t>Construction and mathematical (analytical) analysis of idealized models and hypotheses to describe nature</a:t>
            </a:r>
          </a:p>
        </p:txBody>
      </p:sp>
      <p:sp>
        <p:nvSpPr>
          <p:cNvPr id="8" name="Text Box 7"/>
          <p:cNvSpPr txBox="1">
            <a:spLocks noChangeArrowheads="1"/>
          </p:cNvSpPr>
          <p:nvPr/>
        </p:nvSpPr>
        <p:spPr bwMode="auto">
          <a:xfrm>
            <a:off x="5638800" y="4554538"/>
            <a:ext cx="332568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Experimental Physics</a:t>
            </a:r>
          </a:p>
          <a:p>
            <a:pPr eaLnBrk="1" hangingPunct="1">
              <a:spcBef>
                <a:spcPct val="50000"/>
              </a:spcBef>
            </a:pPr>
            <a:r>
              <a:rPr lang="en-US" altLang="zh-CN" dirty="0">
                <a:latin typeface="Cambria Math" panose="02040503050406030204" pitchFamily="18" charset="0"/>
                <a:ea typeface="Cambria Math" panose="02040503050406030204" pitchFamily="18" charset="0"/>
              </a:rPr>
              <a:t>Quantitative measurement of physical phenomena</a:t>
            </a:r>
          </a:p>
        </p:txBody>
      </p:sp>
      <p:sp>
        <p:nvSpPr>
          <p:cNvPr id="9" name="Text Box 8"/>
          <p:cNvSpPr txBox="1">
            <a:spLocks noChangeArrowheads="1"/>
          </p:cNvSpPr>
          <p:nvPr/>
        </p:nvSpPr>
        <p:spPr bwMode="auto">
          <a:xfrm>
            <a:off x="2683143" y="148504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Computational Physics</a:t>
            </a:r>
          </a:p>
        </p:txBody>
      </p:sp>
      <p:sp>
        <p:nvSpPr>
          <p:cNvPr id="10" name="Text Box 9"/>
          <p:cNvSpPr txBox="1">
            <a:spLocks noChangeArrowheads="1"/>
          </p:cNvSpPr>
          <p:nvPr/>
        </p:nvSpPr>
        <p:spPr bwMode="auto">
          <a:xfrm>
            <a:off x="5816600" y="1683484"/>
            <a:ext cx="2819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dirty="0">
                <a:latin typeface="Cambria Math" panose="02040503050406030204" pitchFamily="18" charset="0"/>
                <a:ea typeface="Cambria Math" panose="02040503050406030204" pitchFamily="18" charset="0"/>
              </a:rPr>
              <a:t>Performs idealized "experiments" on the computer, solves physical models numerically </a:t>
            </a:r>
          </a:p>
        </p:txBody>
      </p:sp>
      <p:sp>
        <p:nvSpPr>
          <p:cNvPr id="11" name="Rectangle 10"/>
          <p:cNvSpPr>
            <a:spLocks noChangeArrowheads="1"/>
          </p:cNvSpPr>
          <p:nvPr/>
        </p:nvSpPr>
        <p:spPr bwMode="auto">
          <a:xfrm>
            <a:off x="3545218" y="3903580"/>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predicts</a:t>
            </a:r>
          </a:p>
        </p:txBody>
      </p:sp>
      <p:sp>
        <p:nvSpPr>
          <p:cNvPr id="12" name="Rectangle 11"/>
          <p:cNvSpPr>
            <a:spLocks noChangeArrowheads="1"/>
          </p:cNvSpPr>
          <p:nvPr/>
        </p:nvSpPr>
        <p:spPr bwMode="auto">
          <a:xfrm>
            <a:off x="3752850" y="45100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tests</a:t>
            </a:r>
          </a:p>
        </p:txBody>
      </p:sp>
      <p:sp>
        <p:nvSpPr>
          <p:cNvPr id="13" name="Rectangle 12"/>
          <p:cNvSpPr>
            <a:spLocks noChangeArrowheads="1"/>
          </p:cNvSpPr>
          <p:nvPr/>
        </p:nvSpPr>
        <p:spPr bwMode="auto">
          <a:xfrm rot="3600000">
            <a:off x="4239419" y="3096419"/>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predicts</a:t>
            </a:r>
          </a:p>
        </p:txBody>
      </p:sp>
      <p:sp>
        <p:nvSpPr>
          <p:cNvPr id="14" name="Rectangle 13"/>
          <p:cNvSpPr>
            <a:spLocks noChangeArrowheads="1"/>
          </p:cNvSpPr>
          <p:nvPr/>
        </p:nvSpPr>
        <p:spPr bwMode="auto">
          <a:xfrm rot="18300000">
            <a:off x="2639219" y="2896394"/>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predicts</a:t>
            </a:r>
          </a:p>
        </p:txBody>
      </p:sp>
      <p:sp>
        <p:nvSpPr>
          <p:cNvPr id="15" name="Rectangle 14"/>
          <p:cNvSpPr>
            <a:spLocks noChangeArrowheads="1"/>
          </p:cNvSpPr>
          <p:nvPr/>
        </p:nvSpPr>
        <p:spPr bwMode="auto">
          <a:xfrm rot="18000000">
            <a:off x="3240882" y="3178968"/>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tests</a:t>
            </a:r>
          </a:p>
        </p:txBody>
      </p:sp>
      <p:sp>
        <p:nvSpPr>
          <p:cNvPr id="16" name="Rectangle 15"/>
          <p:cNvSpPr>
            <a:spLocks noChangeArrowheads="1"/>
          </p:cNvSpPr>
          <p:nvPr/>
        </p:nvSpPr>
        <p:spPr bwMode="auto">
          <a:xfrm rot="3600000">
            <a:off x="4887268" y="2855119"/>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tests</a:t>
            </a:r>
          </a:p>
        </p:txBody>
      </p:sp>
      <p:sp>
        <p:nvSpPr>
          <p:cNvPr id="17" name="Line 16"/>
          <p:cNvSpPr>
            <a:spLocks noChangeShapeType="1"/>
          </p:cNvSpPr>
          <p:nvPr/>
        </p:nvSpPr>
        <p:spPr bwMode="auto">
          <a:xfrm>
            <a:off x="3657600" y="4343400"/>
            <a:ext cx="838200" cy="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rot="10800000">
            <a:off x="3657600" y="4572000"/>
            <a:ext cx="838200" cy="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4648200" y="2895600"/>
            <a:ext cx="3810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10800000">
            <a:off x="4800600" y="2819400"/>
            <a:ext cx="3810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flipV="1">
            <a:off x="3048000" y="2819400"/>
            <a:ext cx="4572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2" name="Line 21"/>
          <p:cNvSpPr>
            <a:spLocks noChangeShapeType="1"/>
          </p:cNvSpPr>
          <p:nvPr/>
        </p:nvSpPr>
        <p:spPr bwMode="auto">
          <a:xfrm rot="10800000" flipV="1">
            <a:off x="3200400" y="2971800"/>
            <a:ext cx="4572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891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51520" y="332656"/>
            <a:ext cx="8638728" cy="747936"/>
          </a:xfrm>
          <a:prstGeom prst="rect">
            <a:avLst/>
          </a:prstGeom>
        </p:spPr>
        <p:txBody>
          <a:bodyPr>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sz="4000" b="1" kern="0" dirty="0">
                <a:solidFill>
                  <a:schemeClr val="tx1"/>
                </a:solidFill>
                <a:latin typeface="Cambria Math" panose="02040503050406030204" pitchFamily="18" charset="0"/>
                <a:ea typeface="Cambria Math" panose="02040503050406030204" pitchFamily="18" charset="0"/>
              </a:rPr>
              <a:t>How does the computational physicist work?</a:t>
            </a:r>
          </a:p>
        </p:txBody>
      </p:sp>
      <p:sp>
        <p:nvSpPr>
          <p:cNvPr id="4" name="Rectangle 3"/>
          <p:cNvSpPr txBox="1">
            <a:spLocks noChangeArrowheads="1"/>
          </p:cNvSpPr>
          <p:nvPr/>
        </p:nvSpPr>
        <p:spPr>
          <a:xfrm>
            <a:off x="494184" y="1412776"/>
            <a:ext cx="8153400" cy="41764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zh-CN" sz="2800" kern="0" dirty="0">
                <a:solidFill>
                  <a:srgbClr val="FF0000"/>
                </a:solidFill>
                <a:latin typeface="Cambria Math" panose="02040503050406030204" pitchFamily="18" charset="0"/>
                <a:ea typeface="Cambria Math" panose="02040503050406030204" pitchFamily="18" charset="0"/>
              </a:rPr>
              <a:t>Devise and implement</a:t>
            </a:r>
            <a:r>
              <a:rPr lang="en-US" altLang="zh-CN" sz="2800" kern="0" dirty="0">
                <a:latin typeface="Cambria Math" panose="02040503050406030204" pitchFamily="18" charset="0"/>
                <a:ea typeface="Cambria Math" panose="02040503050406030204" pitchFamily="18" charset="0"/>
              </a:rPr>
              <a:t> a computer model for the physical question of interest</a:t>
            </a:r>
          </a:p>
          <a:p>
            <a:pPr eaLnBrk="1" hangingPunct="1"/>
            <a:r>
              <a:rPr lang="en-US" altLang="zh-CN" sz="2800" kern="0" dirty="0">
                <a:latin typeface="Cambria Math" panose="02040503050406030204" pitchFamily="18" charset="0"/>
                <a:ea typeface="Cambria Math" panose="02040503050406030204" pitchFamily="18" charset="0"/>
              </a:rPr>
              <a:t>Needs </a:t>
            </a:r>
            <a:r>
              <a:rPr lang="en-US" altLang="zh-CN" sz="2800" kern="0" dirty="0">
                <a:solidFill>
                  <a:srgbClr val="FF0000"/>
                </a:solidFill>
                <a:latin typeface="Cambria Math" panose="02040503050406030204" pitchFamily="18" charset="0"/>
                <a:ea typeface="Cambria Math" panose="02040503050406030204" pitchFamily="18" charset="0"/>
              </a:rPr>
              <a:t>numerical mathematics</a:t>
            </a:r>
            <a:r>
              <a:rPr lang="en-US" altLang="zh-CN" sz="2800" kern="0" dirty="0">
                <a:latin typeface="Cambria Math" panose="02040503050406030204" pitchFamily="18" charset="0"/>
                <a:ea typeface="Cambria Math" panose="02040503050406030204" pitchFamily="18" charset="0"/>
              </a:rPr>
              <a:t> toolkit: discretization, error analysis, stability, efficiency</a:t>
            </a:r>
          </a:p>
          <a:p>
            <a:pPr eaLnBrk="1" hangingPunct="1"/>
            <a:r>
              <a:rPr lang="en-US" altLang="zh-CN" sz="2800" kern="0" dirty="0">
                <a:latin typeface="Cambria Math" panose="02040503050406030204" pitchFamily="18" charset="0"/>
                <a:ea typeface="Cambria Math" panose="02040503050406030204" pitchFamily="18" charset="0"/>
              </a:rPr>
              <a:t>Perform the computation</a:t>
            </a:r>
          </a:p>
          <a:p>
            <a:pPr eaLnBrk="1" hangingPunct="1"/>
            <a:r>
              <a:rPr lang="en-US" altLang="zh-CN" sz="2800" kern="0" dirty="0">
                <a:solidFill>
                  <a:srgbClr val="FF0000"/>
                </a:solidFill>
                <a:latin typeface="Cambria Math" panose="02040503050406030204" pitchFamily="18" charset="0"/>
                <a:ea typeface="Cambria Math" panose="02040503050406030204" pitchFamily="18" charset="0"/>
              </a:rPr>
              <a:t>Analyze</a:t>
            </a:r>
            <a:r>
              <a:rPr lang="en-US" altLang="zh-CN" sz="2800" kern="0" dirty="0">
                <a:latin typeface="Cambria Math" panose="02040503050406030204" pitchFamily="18" charset="0"/>
                <a:ea typeface="Cambria Math" panose="02040503050406030204" pitchFamily="18" charset="0"/>
              </a:rPr>
              <a:t> and </a:t>
            </a:r>
            <a:r>
              <a:rPr lang="en-US" altLang="zh-CN" sz="2800" kern="0" dirty="0">
                <a:solidFill>
                  <a:srgbClr val="FF0000"/>
                </a:solidFill>
                <a:latin typeface="Cambria Math" panose="02040503050406030204" pitchFamily="18" charset="0"/>
                <a:ea typeface="Cambria Math" panose="02040503050406030204" pitchFamily="18" charset="0"/>
              </a:rPr>
              <a:t>visualize</a:t>
            </a:r>
            <a:r>
              <a:rPr lang="en-US" altLang="zh-CN" sz="2800" kern="0" dirty="0">
                <a:latin typeface="Cambria Math" panose="02040503050406030204" pitchFamily="18" charset="0"/>
                <a:ea typeface="Cambria Math" panose="02040503050406030204" pitchFamily="18" charset="0"/>
              </a:rPr>
              <a:t> the data </a:t>
            </a:r>
          </a:p>
          <a:p>
            <a:pPr eaLnBrk="1" hangingPunct="1"/>
            <a:r>
              <a:rPr lang="en-US" altLang="zh-CN" sz="2800" kern="0" dirty="0">
                <a:latin typeface="Cambria Math" panose="02040503050406030204" pitchFamily="18" charset="0"/>
                <a:ea typeface="Cambria Math" panose="02040503050406030204" pitchFamily="18" charset="0"/>
              </a:rPr>
              <a:t>Interpret and compare to experiment and theory </a:t>
            </a:r>
          </a:p>
          <a:p>
            <a:pPr eaLnBrk="1" hangingPunct="1"/>
            <a:r>
              <a:rPr lang="en-US" altLang="zh-CN" sz="2800" kern="0" dirty="0">
                <a:latin typeface="Cambria Math" panose="02040503050406030204" pitchFamily="18" charset="0"/>
                <a:ea typeface="Cambria Math" panose="02040503050406030204" pitchFamily="18" charset="0"/>
              </a:rPr>
              <a:t>Improve model predictions</a:t>
            </a:r>
          </a:p>
          <a:p>
            <a:pPr eaLnBrk="1" hangingPunct="1"/>
            <a:endParaRPr lang="en-US" altLang="zh-CN" sz="2400" kern="0" dirty="0">
              <a:latin typeface="Times New Roman" pitchFamily="18" charset="0"/>
              <a:ea typeface="宋体" charset="-122"/>
            </a:endParaRPr>
          </a:p>
        </p:txBody>
      </p:sp>
    </p:spTree>
    <p:extLst>
      <p:ext uri="{BB962C8B-B14F-4D97-AF65-F5344CB8AC3E}">
        <p14:creationId xmlns:p14="http://schemas.microsoft.com/office/powerpoint/2010/main" val="389881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95288" y="128588"/>
            <a:ext cx="82296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What will be studied?</a:t>
            </a:r>
          </a:p>
        </p:txBody>
      </p:sp>
      <p:sp>
        <p:nvSpPr>
          <p:cNvPr id="17410" name="Text Box 2"/>
          <p:cNvSpPr txBox="1">
            <a:spLocks noChangeArrowheads="1"/>
          </p:cNvSpPr>
          <p:nvPr/>
        </p:nvSpPr>
        <p:spPr bwMode="auto">
          <a:xfrm>
            <a:off x="457200" y="1600200"/>
            <a:ext cx="613092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spcBef>
                <a:spcPts val="800"/>
              </a:spcBef>
              <a:buFont typeface="Georgia" panose="02040502050405020303" pitchFamily="18" charset="0"/>
              <a:buChar char="•"/>
            </a:pPr>
            <a:r>
              <a:rPr lang="zh-CN" altLang="zh-CN" sz="3200">
                <a:latin typeface="Georgia" panose="02040502050405020303" pitchFamily="18" charset="0"/>
              </a:rPr>
              <a:t>A cup of cocktail:</a:t>
            </a:r>
          </a:p>
          <a:p>
            <a:pPr>
              <a:spcBef>
                <a:spcPts val="900"/>
              </a:spcBef>
              <a:buFont typeface="Georgia" panose="02040502050405020303" pitchFamily="18" charset="0"/>
              <a:buNone/>
            </a:pPr>
            <a:endParaRPr lang="zh-CN" altLang="zh-CN" sz="3600">
              <a:latin typeface="Georgia" panose="02040502050405020303" pitchFamily="18" charset="0"/>
            </a:endParaRPr>
          </a:p>
          <a:p>
            <a:pPr>
              <a:spcBef>
                <a:spcPts val="800"/>
              </a:spcBef>
              <a:buClr>
                <a:srgbClr val="FF3300"/>
              </a:buClr>
              <a:buFont typeface="Georgia" panose="02040502050405020303" pitchFamily="18" charset="0"/>
              <a:buChar char="•"/>
            </a:pPr>
            <a:r>
              <a:rPr lang="en-US" altLang="zh-CN" sz="3200">
                <a:solidFill>
                  <a:srgbClr val="FF3300"/>
                </a:solidFill>
                <a:latin typeface="Georgia" panose="02040502050405020303" pitchFamily="18" charset="0"/>
              </a:rPr>
              <a:t>C</a:t>
            </a:r>
            <a:r>
              <a:rPr lang="zh-CN" altLang="zh-CN" sz="3200">
                <a:solidFill>
                  <a:srgbClr val="FF3300"/>
                </a:solidFill>
                <a:latin typeface="Georgia" panose="02040502050405020303" pitchFamily="18" charset="0"/>
              </a:rPr>
              <a:t>omputer science</a:t>
            </a:r>
          </a:p>
          <a:p>
            <a:pPr>
              <a:spcBef>
                <a:spcPts val="800"/>
              </a:spcBef>
              <a:buClr>
                <a:srgbClr val="00FF00"/>
              </a:buClr>
              <a:buFont typeface="Georgia" panose="02040502050405020303" pitchFamily="18" charset="0"/>
              <a:buChar char="•"/>
            </a:pPr>
            <a:r>
              <a:rPr lang="en-US" altLang="zh-CN" sz="3200">
                <a:solidFill>
                  <a:srgbClr val="00FF00"/>
                </a:solidFill>
                <a:latin typeface="Georgia" panose="02040502050405020303" pitchFamily="18" charset="0"/>
              </a:rPr>
              <a:t>M</a:t>
            </a:r>
            <a:r>
              <a:rPr lang="zh-CN" altLang="zh-CN" sz="3200">
                <a:solidFill>
                  <a:srgbClr val="00FF00"/>
                </a:solidFill>
                <a:latin typeface="Georgia" panose="02040502050405020303" pitchFamily="18" charset="0"/>
              </a:rPr>
              <a:t>athematics</a:t>
            </a:r>
          </a:p>
          <a:p>
            <a:pPr>
              <a:spcBef>
                <a:spcPts val="800"/>
              </a:spcBef>
              <a:buClr>
                <a:srgbClr val="3333FF"/>
              </a:buClr>
              <a:buFont typeface="Georgia" panose="02040502050405020303" pitchFamily="18" charset="0"/>
              <a:buChar char="•"/>
            </a:pPr>
            <a:r>
              <a:rPr lang="en-US" altLang="zh-CN" sz="3200">
                <a:solidFill>
                  <a:srgbClr val="3333FF"/>
                </a:solidFill>
                <a:latin typeface="Georgia" panose="02040502050405020303" pitchFamily="18" charset="0"/>
              </a:rPr>
              <a:t>P</a:t>
            </a:r>
            <a:r>
              <a:rPr lang="zh-CN" altLang="zh-CN" sz="3200">
                <a:solidFill>
                  <a:srgbClr val="3333FF"/>
                </a:solidFill>
                <a:latin typeface="Georgia" panose="02040502050405020303" pitchFamily="18" charset="0"/>
              </a:rPr>
              <a:t>hysics</a:t>
            </a:r>
          </a:p>
          <a:p>
            <a:pPr marL="342900">
              <a:spcBef>
                <a:spcPts val="800"/>
              </a:spcBef>
              <a:buClrTx/>
              <a:buFontTx/>
              <a:buNone/>
            </a:pPr>
            <a:endParaRPr lang="zh-CN" altLang="zh-CN" sz="3200">
              <a:latin typeface="Georgia" panose="02040502050405020303" pitchFamily="18" charset="0"/>
            </a:endParaRPr>
          </a:p>
          <a:p>
            <a:pPr>
              <a:spcBef>
                <a:spcPts val="800"/>
              </a:spcBef>
              <a:buFont typeface="Georgia" panose="02040502050405020303" pitchFamily="18" charset="0"/>
              <a:buNone/>
            </a:pPr>
            <a:endParaRPr lang="zh-CN" altLang="zh-CN" sz="3200">
              <a:latin typeface="Georgia" panose="02040502050405020303" pitchFamily="18" charset="0"/>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5" y="1639888"/>
            <a:ext cx="1682750" cy="208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221163"/>
            <a:ext cx="2159000"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3" name="Text Box 5"/>
          <p:cNvSpPr txBox="1">
            <a:spLocks noChangeArrowheads="1"/>
          </p:cNvSpPr>
          <p:nvPr/>
        </p:nvSpPr>
        <p:spPr bwMode="auto">
          <a:xfrm>
            <a:off x="395288" y="5310188"/>
            <a:ext cx="5761037"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800" dirty="0">
                <a:latin typeface="Georgia" panose="02040502050405020303" pitchFamily="18" charset="0"/>
              </a:rPr>
              <a:t>It </a:t>
            </a:r>
            <a:r>
              <a:rPr lang="en-US" altLang="zh-CN" dirty="0">
                <a:latin typeface="Georgia" panose="02040502050405020303" pitchFamily="18" charset="0"/>
              </a:rPr>
              <a:t>may</a:t>
            </a:r>
            <a:r>
              <a:rPr lang="en-US" altLang="zh-CN" sz="2800" dirty="0">
                <a:latin typeface="Georgia" panose="02040502050405020303" pitchFamily="18" charset="0"/>
              </a:rPr>
              <a:t> not be the most important course, but maybe the most useful course!</a:t>
            </a:r>
          </a:p>
        </p:txBody>
      </p:sp>
    </p:spTree>
    <p:extLst>
      <p:ext uri="{BB962C8B-B14F-4D97-AF65-F5344CB8AC3E}">
        <p14:creationId xmlns:p14="http://schemas.microsoft.com/office/powerpoint/2010/main" val="29174748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7411"/>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276475"/>
            <a:ext cx="3833812" cy="3351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Text Box 2"/>
          <p:cNvSpPr txBox="1">
            <a:spLocks noChangeArrowheads="1"/>
          </p:cNvSpPr>
          <p:nvPr/>
        </p:nvSpPr>
        <p:spPr bwMode="auto">
          <a:xfrm>
            <a:off x="395288" y="269875"/>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The aim of this course</a:t>
            </a:r>
          </a:p>
        </p:txBody>
      </p:sp>
      <p:sp>
        <p:nvSpPr>
          <p:cNvPr id="18435" name="Text Box 3"/>
          <p:cNvSpPr txBox="1">
            <a:spLocks noChangeArrowheads="1"/>
          </p:cNvSpPr>
          <p:nvPr/>
        </p:nvSpPr>
        <p:spPr bwMode="auto">
          <a:xfrm>
            <a:off x="473075" y="1412875"/>
            <a:ext cx="4964113" cy="452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9pPr>
          </a:lstStyle>
          <a:p>
            <a:pPr>
              <a:lnSpc>
                <a:spcPct val="140000"/>
              </a:lnSpc>
              <a:spcBef>
                <a:spcPts val="700"/>
              </a:spcBef>
              <a:buClrTx/>
              <a:buFontTx/>
              <a:buNone/>
            </a:pPr>
            <a:r>
              <a:rPr lang="zh-CN" altLang="zh-CN" sz="2800">
                <a:latin typeface="Georgia" panose="02040502050405020303" pitchFamily="18" charset="0"/>
              </a:rPr>
              <a:t>    To Learn how to establish </a:t>
            </a:r>
            <a:r>
              <a:rPr lang="zh-CN" altLang="zh-CN" sz="2800" u="sng">
                <a:solidFill>
                  <a:srgbClr val="3333FF"/>
                </a:solidFill>
                <a:latin typeface="Georgia" panose="02040502050405020303" pitchFamily="18" charset="0"/>
              </a:rPr>
              <a:t>efficient</a:t>
            </a:r>
            <a:r>
              <a:rPr lang="zh-CN" altLang="zh-CN" sz="2800">
                <a:solidFill>
                  <a:srgbClr val="3333FF"/>
                </a:solidFill>
                <a:latin typeface="Georgia" panose="02040502050405020303" pitchFamily="18" charset="0"/>
              </a:rPr>
              <a:t> </a:t>
            </a:r>
            <a:r>
              <a:rPr lang="zh-CN" altLang="zh-CN" sz="2800">
                <a:latin typeface="Georgia" panose="02040502050405020303" pitchFamily="18" charset="0"/>
              </a:rPr>
              <a:t>and </a:t>
            </a:r>
            <a:r>
              <a:rPr lang="zh-CN" altLang="zh-CN" sz="2800" u="sng">
                <a:solidFill>
                  <a:srgbClr val="3333FF"/>
                </a:solidFill>
                <a:latin typeface="Georgia" panose="02040502050405020303" pitchFamily="18" charset="0"/>
              </a:rPr>
              <a:t>accurate </a:t>
            </a:r>
            <a:r>
              <a:rPr lang="zh-CN" altLang="zh-CN" sz="2800">
                <a:solidFill>
                  <a:srgbClr val="FF3300"/>
                </a:solidFill>
                <a:latin typeface="Georgia" panose="02040502050405020303" pitchFamily="18" charset="0"/>
              </a:rPr>
              <a:t>algorithms</a:t>
            </a:r>
            <a:r>
              <a:rPr lang="zh-CN" altLang="zh-CN" sz="2800">
                <a:latin typeface="Georgia" panose="02040502050405020303" pitchFamily="18" charset="0"/>
              </a:rPr>
              <a:t> as well as how to write </a:t>
            </a:r>
            <a:r>
              <a:rPr lang="zh-CN" altLang="zh-CN" sz="2800" u="sng">
                <a:solidFill>
                  <a:srgbClr val="3333FF"/>
                </a:solidFill>
                <a:latin typeface="Georgia" panose="02040502050405020303" pitchFamily="18" charset="0"/>
              </a:rPr>
              <a:t>clean</a:t>
            </a:r>
            <a:r>
              <a:rPr lang="zh-CN" altLang="zh-CN" sz="2800">
                <a:solidFill>
                  <a:srgbClr val="3333FF"/>
                </a:solidFill>
                <a:latin typeface="Georgia" panose="02040502050405020303" pitchFamily="18" charset="0"/>
              </a:rPr>
              <a:t> </a:t>
            </a:r>
            <a:r>
              <a:rPr lang="zh-CN" altLang="zh-CN" sz="2800">
                <a:latin typeface="Georgia" panose="02040502050405020303" pitchFamily="18" charset="0"/>
              </a:rPr>
              <a:t>and </a:t>
            </a:r>
            <a:r>
              <a:rPr lang="zh-CN" altLang="zh-CN" sz="2800" u="sng">
                <a:solidFill>
                  <a:srgbClr val="3333FF"/>
                </a:solidFill>
                <a:latin typeface="Georgia" panose="02040502050405020303" pitchFamily="18" charset="0"/>
              </a:rPr>
              <a:t>structured </a:t>
            </a:r>
            <a:r>
              <a:rPr lang="zh-CN" altLang="zh-CN" sz="2800">
                <a:latin typeface="Georgia" panose="02040502050405020303" pitchFamily="18" charset="0"/>
              </a:rPr>
              <a:t>computer </a:t>
            </a:r>
            <a:r>
              <a:rPr lang="zh-CN" altLang="zh-CN" sz="2800">
                <a:solidFill>
                  <a:srgbClr val="FF3300"/>
                </a:solidFill>
                <a:latin typeface="Georgia" panose="02040502050405020303" pitchFamily="18" charset="0"/>
              </a:rPr>
              <a:t>programs</a:t>
            </a:r>
            <a:r>
              <a:rPr lang="zh-CN" altLang="zh-CN" sz="2800">
                <a:latin typeface="Georgia" panose="02040502050405020303" pitchFamily="18" charset="0"/>
              </a:rPr>
              <a:t> for most problems encountered in </a:t>
            </a:r>
            <a:r>
              <a:rPr lang="zh-CN" altLang="zh-CN" sz="2800">
                <a:solidFill>
                  <a:srgbClr val="FF3300"/>
                </a:solidFill>
                <a:latin typeface="Georgia" panose="02040502050405020303" pitchFamily="18" charset="0"/>
              </a:rPr>
              <a:t>physics</a:t>
            </a:r>
            <a:r>
              <a:rPr lang="zh-CN" altLang="zh-CN" sz="2800">
                <a:latin typeface="Georgia" panose="02040502050405020303" pitchFamily="18" charset="0"/>
              </a:rPr>
              <a:t> and related fields.</a:t>
            </a:r>
          </a:p>
        </p:txBody>
      </p:sp>
    </p:spTree>
    <p:extLst>
      <p:ext uri="{BB962C8B-B14F-4D97-AF65-F5344CB8AC3E}">
        <p14:creationId xmlns:p14="http://schemas.microsoft.com/office/powerpoint/2010/main" val="40079390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395288" y="0"/>
            <a:ext cx="822960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Syllabus of this course</a:t>
            </a:r>
          </a:p>
        </p:txBody>
      </p:sp>
      <p:sp>
        <p:nvSpPr>
          <p:cNvPr id="19458" name="Text Box 2"/>
          <p:cNvSpPr txBox="1">
            <a:spLocks noChangeArrowheads="1"/>
          </p:cNvSpPr>
          <p:nvPr/>
        </p:nvSpPr>
        <p:spPr bwMode="auto">
          <a:xfrm>
            <a:off x="457200" y="1116013"/>
            <a:ext cx="8229600" cy="5265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0955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1pPr>
            <a:lvl2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2pPr>
            <a:lvl3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3pPr>
            <a:lvl4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4pPr>
            <a:lvl5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9pPr>
          </a:lstStyle>
          <a:p>
            <a:pPr marL="666750" indent="-457200">
              <a:lnSpc>
                <a:spcPct val="90000"/>
              </a:lnSpc>
              <a:spcBef>
                <a:spcPts val="700"/>
              </a:spcBef>
              <a:buFont typeface="Arial" panose="020B0604020202020204" pitchFamily="34" charset="0"/>
              <a:buChar char="•"/>
            </a:pPr>
            <a:r>
              <a:rPr lang="zh-CN" altLang="zh-CN" sz="2800" dirty="0">
                <a:latin typeface="Georgia" panose="02040502050405020303" pitchFamily="18" charset="0"/>
              </a:rPr>
              <a:t>Introduction of computational physics</a:t>
            </a:r>
            <a:endParaRPr lang="en-US" altLang="zh-CN" sz="2800" dirty="0">
              <a:latin typeface="Georgia" panose="02040502050405020303" pitchFamily="18" charset="0"/>
            </a:endParaRP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Fortran and Linux</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Find roots of an equation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methods for matrices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Interpolation and approximation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differentiation and integration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Fourier transform</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ordinary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partial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Monte Carlo simulations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machine learning</a:t>
            </a:r>
            <a:endParaRPr lang="en-US" altLang="zh-CN" sz="2800" dirty="0">
              <a:latin typeface="Georgia" panose="02040502050405020303" pitchFamily="18" charset="0"/>
            </a:endParaRPr>
          </a:p>
          <a:p>
            <a:pPr marL="723900" indent="-514350">
              <a:lnSpc>
                <a:spcPct val="90000"/>
              </a:lnSpc>
              <a:spcBef>
                <a:spcPts val="700"/>
              </a:spcBef>
              <a:buFont typeface="+mj-lt"/>
              <a:buAutoNum type="arabicPeriod"/>
            </a:pPr>
            <a:endParaRPr lang="en-US" altLang="zh-CN" sz="2800" dirty="0">
              <a:latin typeface="Georgia" panose="02040502050405020303" pitchFamily="18" charset="0"/>
            </a:endParaRPr>
          </a:p>
        </p:txBody>
      </p:sp>
    </p:spTree>
    <p:extLst>
      <p:ext uri="{BB962C8B-B14F-4D97-AF65-F5344CB8AC3E}">
        <p14:creationId xmlns:p14="http://schemas.microsoft.com/office/powerpoint/2010/main" val="122281900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additive="repl">
                                        <p:cTn id="38" dur="1" fill="hold">
                                          <p:stCondLst>
                                            <p:cond delay="0"/>
                                          </p:stCondLst>
                                        </p:cTn>
                                        <p:tgtEl>
                                          <p:spTgt spid="194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additive="repl">
                                        <p:cTn id="42" dur="1" fill="hold">
                                          <p:stCondLst>
                                            <p:cond delay="0"/>
                                          </p:stCondLst>
                                        </p:cTn>
                                        <p:tgtEl>
                                          <p:spTgt spid="1945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additive="repl">
                                        <p:cTn id="46" dur="1" fill="hold">
                                          <p:stCondLst>
                                            <p:cond delay="0"/>
                                          </p:stCondLst>
                                        </p:cTn>
                                        <p:tgtEl>
                                          <p:spTgt spid="194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303213" y="200025"/>
            <a:ext cx="858926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dirty="0">
                <a:solidFill>
                  <a:srgbClr val="FF3300"/>
                </a:solidFill>
                <a:latin typeface="Georgia" panose="02040502050405020303" pitchFamily="18" charset="0"/>
              </a:rPr>
              <a:t>Tools for computational physics </a:t>
            </a:r>
          </a:p>
        </p:txBody>
      </p:sp>
      <p:sp>
        <p:nvSpPr>
          <p:cNvPr id="20482" name="Text Box 2"/>
          <p:cNvSpPr txBox="1">
            <a:spLocks noChangeArrowheads="1"/>
          </p:cNvSpPr>
          <p:nvPr/>
        </p:nvSpPr>
        <p:spPr bwMode="auto">
          <a:xfrm>
            <a:off x="457200" y="1484313"/>
            <a:ext cx="8229600" cy="4104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10000"/>
              </a:lnSpc>
              <a:spcBef>
                <a:spcPts val="700"/>
              </a:spcBef>
              <a:buFont typeface="Georgia" panose="02040502050405020303" pitchFamily="18" charset="0"/>
              <a:buChar char="•"/>
            </a:pPr>
            <a:r>
              <a:rPr lang="zh-CN" altLang="zh-CN" sz="2800" dirty="0">
                <a:latin typeface="Georgia" panose="02040502050405020303" pitchFamily="18" charset="0"/>
              </a:rPr>
              <a:t>High-level programming languages</a:t>
            </a:r>
            <a:r>
              <a:rPr lang="en-US" altLang="zh-CN" sz="2800" dirty="0">
                <a:latin typeface="Georgia" panose="02040502050405020303" pitchFamily="18" charset="0"/>
              </a:rPr>
              <a:t>, </a:t>
            </a:r>
            <a:r>
              <a:rPr lang="zh-CN" altLang="zh-CN" sz="2800" dirty="0">
                <a:latin typeface="Georgia" panose="02040502050405020303" pitchFamily="18" charset="0"/>
              </a:rPr>
              <a:t>e.g. </a:t>
            </a:r>
            <a:r>
              <a:rPr lang="zh-CN" altLang="zh-CN" dirty="0">
                <a:latin typeface="Georgia" panose="02040502050405020303" pitchFamily="18" charset="0"/>
              </a:rPr>
              <a:t>Fortran/</a:t>
            </a:r>
            <a:r>
              <a:rPr lang="zh-CN" altLang="zh-CN" sz="2800" dirty="0">
                <a:latin typeface="Georgia" panose="02040502050405020303" pitchFamily="18" charset="0"/>
              </a:rPr>
              <a:t>C/C++.....</a:t>
            </a:r>
          </a:p>
          <a:p>
            <a:pPr>
              <a:lnSpc>
                <a:spcPct val="110000"/>
              </a:lnSpc>
              <a:spcBef>
                <a:spcPts val="700"/>
              </a:spcBef>
              <a:buFont typeface="Georgia" panose="02040502050405020303" pitchFamily="18" charset="0"/>
              <a:buChar char="•"/>
            </a:pPr>
            <a:r>
              <a:rPr lang="zh-CN" altLang="zh-CN" sz="2800" dirty="0">
                <a:latin typeface="Georgia" panose="02040502050405020303" pitchFamily="18" charset="0"/>
              </a:rPr>
              <a:t>I </a:t>
            </a:r>
            <a:r>
              <a:rPr lang="en-US" altLang="zh-CN" sz="2800" dirty="0">
                <a:latin typeface="Georgia" panose="02040502050405020303" pitchFamily="18" charset="0"/>
              </a:rPr>
              <a:t>usually </a:t>
            </a:r>
            <a:r>
              <a:rPr lang="zh-CN" altLang="zh-CN" sz="2800" dirty="0">
                <a:latin typeface="Georgia" panose="02040502050405020303" pitchFamily="18" charset="0"/>
              </a:rPr>
              <a:t>use </a:t>
            </a:r>
            <a:r>
              <a:rPr lang="en-US" altLang="zh-CN" sz="2800" b="1" dirty="0">
                <a:latin typeface="Georgia" panose="02040502050405020303" pitchFamily="18" charset="0"/>
              </a:rPr>
              <a:t>Fortran</a:t>
            </a:r>
            <a:r>
              <a:rPr lang="zh-CN" altLang="zh-CN" sz="2800" dirty="0">
                <a:latin typeface="Georgia" panose="02040502050405020303" pitchFamily="18" charset="0"/>
              </a:rPr>
              <a:t>,</a:t>
            </a:r>
            <a:r>
              <a:rPr lang="en-US" altLang="zh-CN" sz="2800" dirty="0">
                <a:latin typeface="Georgia" panose="02040502050405020303" pitchFamily="18" charset="0"/>
              </a:rPr>
              <a:t> you can choose C/C++ or Python</a:t>
            </a:r>
            <a:r>
              <a:rPr lang="zh-CN" altLang="zh-CN" sz="2800" dirty="0">
                <a:latin typeface="Georgia" panose="02040502050405020303" pitchFamily="18" charset="0"/>
              </a:rPr>
              <a:t>.</a:t>
            </a:r>
            <a:endParaRPr lang="en-US" altLang="zh-CN" sz="2800" dirty="0">
              <a:latin typeface="Georgia" panose="02040502050405020303" pitchFamily="18" charset="0"/>
            </a:endParaRPr>
          </a:p>
          <a:p>
            <a:pPr>
              <a:lnSpc>
                <a:spcPct val="110000"/>
              </a:lnSpc>
              <a:spcBef>
                <a:spcPts val="700"/>
              </a:spcBef>
              <a:buFont typeface="Georgia" panose="02040502050405020303" pitchFamily="18" charset="0"/>
              <a:buChar char="•"/>
            </a:pPr>
            <a:r>
              <a:rPr lang="en-US" altLang="zh-CN" kern="0" dirty="0">
                <a:latin typeface="Cambria Math" panose="02040503050406030204" pitchFamily="18" charset="0"/>
                <a:ea typeface="Cambria Math" panose="02040503050406030204" pitchFamily="18" charset="0"/>
              </a:rPr>
              <a:t>Maple/</a:t>
            </a:r>
            <a:r>
              <a:rPr lang="en-US" altLang="zh-CN" kern="0" dirty="0" err="1">
                <a:latin typeface="Cambria Math" panose="02040503050406030204" pitchFamily="18" charset="0"/>
                <a:ea typeface="Cambria Math" panose="02040503050406030204" pitchFamily="18" charset="0"/>
              </a:rPr>
              <a:t>Matlab</a:t>
            </a:r>
            <a:r>
              <a:rPr lang="en-US" altLang="zh-CN" kern="0" dirty="0">
                <a:latin typeface="Cambria Math" panose="02040503050406030204" pitchFamily="18" charset="0"/>
                <a:ea typeface="Cambria Math" panose="02040503050406030204" pitchFamily="18" charset="0"/>
              </a:rPr>
              <a:t>/Mathematica: for engineers, and Symbolic computation </a:t>
            </a:r>
          </a:p>
          <a:p>
            <a:pPr>
              <a:lnSpc>
                <a:spcPct val="110000"/>
              </a:lnSpc>
              <a:spcBef>
                <a:spcPts val="700"/>
              </a:spcBef>
              <a:buFont typeface="Georgia" panose="02040502050405020303" pitchFamily="18" charset="0"/>
              <a:buChar char="•"/>
            </a:pPr>
            <a:r>
              <a:rPr lang="en-US" altLang="zh-CN" kern="0" dirty="0">
                <a:latin typeface="Cambria Math" panose="02040503050406030204" pitchFamily="18" charset="0"/>
                <a:ea typeface="Cambria Math" panose="02040503050406030204" pitchFamily="18" charset="0"/>
              </a:rPr>
              <a:t>Operating system: I used Li</a:t>
            </a:r>
            <a:r>
              <a:rPr lang="en-US" altLang="zh-CN" dirty="0">
                <a:latin typeface="Georgia" panose="02040502050405020303" pitchFamily="18" charset="0"/>
              </a:rPr>
              <a:t>nux</a:t>
            </a:r>
            <a:endParaRPr lang="zh-CN" altLang="zh-CN" sz="2800" dirty="0">
              <a:latin typeface="Georgia" panose="02040502050405020303" pitchFamily="18" charset="0"/>
            </a:endParaRPr>
          </a:p>
        </p:txBody>
      </p:sp>
    </p:spTree>
    <p:extLst>
      <p:ext uri="{BB962C8B-B14F-4D97-AF65-F5344CB8AC3E}">
        <p14:creationId xmlns:p14="http://schemas.microsoft.com/office/powerpoint/2010/main" val="30287178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DCC6C2"/>
          </a:solidFill>
        </p:spPr>
        <p:txBody>
          <a:bodyPr/>
          <a:lstStyle/>
          <a:p>
            <a:r>
              <a:rPr lang="de-DE" altLang="zh-CN" dirty="0">
                <a:ea typeface="宋体" panose="02010600030101010101" pitchFamily="2" charset="-122"/>
              </a:rPr>
              <a:t>Introduction to Pseudo</a:t>
            </a:r>
            <a:r>
              <a:rPr lang="en-US" altLang="zh-CN" dirty="0">
                <a:ea typeface="宋体" panose="02010600030101010101" pitchFamily="2" charset="-122"/>
              </a:rPr>
              <a:t>-</a:t>
            </a:r>
            <a:r>
              <a:rPr lang="de-DE" altLang="zh-CN" dirty="0">
                <a:ea typeface="宋体" panose="02010600030101010101" pitchFamily="2" charset="-122"/>
              </a:rPr>
              <a:t>code</a:t>
            </a:r>
          </a:p>
        </p:txBody>
      </p:sp>
      <p:sp>
        <p:nvSpPr>
          <p:cNvPr id="23555" name="Rectangle 3"/>
          <p:cNvSpPr>
            <a:spLocks noGrp="1" noChangeArrowheads="1"/>
          </p:cNvSpPr>
          <p:nvPr>
            <p:ph type="body" idx="1"/>
          </p:nvPr>
        </p:nvSpPr>
        <p:spPr/>
        <p:txBody>
          <a:bodyPr/>
          <a:lstStyle/>
          <a:p>
            <a:r>
              <a:rPr lang="de-DE" altLang="zh-CN" dirty="0">
                <a:ea typeface="宋体" panose="02010600030101010101" pitchFamily="2" charset="-122"/>
              </a:rPr>
              <a:t>One of the popular representation of Algorithm</a:t>
            </a:r>
          </a:p>
          <a:p>
            <a:r>
              <a:rPr lang="de-DE" altLang="zh-CN" dirty="0">
                <a:ea typeface="宋体" panose="02010600030101010101" pitchFamily="2" charset="-122"/>
              </a:rPr>
              <a:t>Widely choosen because:</a:t>
            </a:r>
          </a:p>
          <a:p>
            <a:pPr lvl="1"/>
            <a:r>
              <a:rPr lang="de-DE" altLang="zh-CN" dirty="0">
                <a:ea typeface="宋体" panose="02010600030101010101" pitchFamily="2" charset="-122"/>
              </a:rPr>
              <a:t> easy to read and write</a:t>
            </a:r>
          </a:p>
          <a:p>
            <a:pPr lvl="1"/>
            <a:r>
              <a:rPr lang="de-DE" altLang="zh-CN" dirty="0">
                <a:ea typeface="宋体" panose="02010600030101010101" pitchFamily="2" charset="-122"/>
              </a:rPr>
              <a:t> allow the programmer to concentrate on the logic of the problem</a:t>
            </a:r>
          </a:p>
          <a:p>
            <a:pPr lvl="1"/>
            <a:r>
              <a:rPr lang="de-DE" altLang="zh-CN" dirty="0">
                <a:ea typeface="宋体" panose="02010600030101010101" pitchFamily="2" charset="-122"/>
              </a:rPr>
              <a:t> structured in English language</a:t>
            </a:r>
          </a:p>
          <a:p>
            <a:pPr lvl="1">
              <a:buFontTx/>
              <a:buNone/>
            </a:pPr>
            <a:endParaRPr lang="de-DE" altLang="zh-CN" dirty="0">
              <a:ea typeface="宋体" panose="02010600030101010101" pitchFamily="2" charset="-122"/>
            </a:endParaRPr>
          </a:p>
          <a:p>
            <a:endParaRPr lang="de-DE" altLang="zh-CN" dirty="0">
              <a:ea typeface="宋体" panose="02010600030101010101" pitchFamily="2" charset="-122"/>
            </a:endParaRPr>
          </a:p>
        </p:txBody>
      </p:sp>
    </p:spTree>
    <p:extLst>
      <p:ext uri="{BB962C8B-B14F-4D97-AF65-F5344CB8AC3E}">
        <p14:creationId xmlns:p14="http://schemas.microsoft.com/office/powerpoint/2010/main" val="1159082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CN" dirty="0"/>
              <a:t>Bad vs good pseudo-code</a:t>
            </a:r>
          </a:p>
        </p:txBody>
      </p:sp>
      <p:sp>
        <p:nvSpPr>
          <p:cNvPr id="13315" name="Content Placeholder 2"/>
          <p:cNvSpPr>
            <a:spLocks noGrp="1"/>
          </p:cNvSpPr>
          <p:nvPr>
            <p:ph idx="1"/>
          </p:nvPr>
        </p:nvSpPr>
        <p:spPr>
          <a:xfrm>
            <a:off x="457200" y="1124744"/>
            <a:ext cx="8229600" cy="5400600"/>
          </a:xfrm>
        </p:spPr>
        <p:txBody>
          <a:bodyPr/>
          <a:lstStyle/>
          <a:p>
            <a:r>
              <a:rPr lang="en-US" altLang="zh-CN" sz="2800" dirty="0"/>
              <a:t>Bad pseudo-code </a:t>
            </a:r>
          </a:p>
          <a:p>
            <a:pPr lvl="1"/>
            <a:r>
              <a:rPr lang="en-US" altLang="zh-CN" sz="2400" dirty="0"/>
              <a:t>gives too many details or </a:t>
            </a:r>
          </a:p>
          <a:p>
            <a:pPr lvl="1"/>
            <a:r>
              <a:rPr lang="en-US" altLang="zh-CN" sz="2400" dirty="0"/>
              <a:t>is too implementation specific (i.e., actual C++ or Java code or giving every step of a sub-process such as set union)</a:t>
            </a:r>
          </a:p>
          <a:p>
            <a:r>
              <a:rPr lang="en-US" altLang="zh-CN" sz="2800" dirty="0"/>
              <a:t>Good pseudo-code </a:t>
            </a:r>
          </a:p>
          <a:p>
            <a:pPr lvl="1"/>
            <a:r>
              <a:rPr lang="en-US" altLang="zh-CN" sz="2400" dirty="0"/>
              <a:t>Is a balance between clarity and detail</a:t>
            </a:r>
          </a:p>
          <a:p>
            <a:pPr lvl="1"/>
            <a:r>
              <a:rPr lang="en-US" altLang="zh-CN" sz="2400" dirty="0"/>
              <a:t>Abstracts the algorithm</a:t>
            </a:r>
          </a:p>
          <a:p>
            <a:pPr lvl="1"/>
            <a:r>
              <a:rPr lang="en-US" altLang="zh-CN" sz="2400" dirty="0"/>
              <a:t>Makes good use of mathematical notation</a:t>
            </a:r>
          </a:p>
          <a:p>
            <a:pPr lvl="1"/>
            <a:r>
              <a:rPr lang="en-US" altLang="zh-CN" sz="2400" dirty="0"/>
              <a:t>Is easy to read and</a:t>
            </a:r>
          </a:p>
          <a:p>
            <a:pPr lvl="1"/>
            <a:r>
              <a:rPr lang="en-US" altLang="zh-CN" sz="2400" dirty="0"/>
              <a:t>Facilitates implementation (reproducible, does not hide away important information)</a:t>
            </a:r>
          </a:p>
        </p:txBody>
      </p:sp>
    </p:spTree>
    <p:extLst>
      <p:ext uri="{BB962C8B-B14F-4D97-AF65-F5344CB8AC3E}">
        <p14:creationId xmlns:p14="http://schemas.microsoft.com/office/powerpoint/2010/main" val="50571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a:t>Good Pseudo-Code: Example</a:t>
            </a:r>
          </a:p>
        </p:txBody>
      </p:sp>
      <p:sp>
        <p:nvSpPr>
          <p:cNvPr id="3" name="Content Placeholder 2"/>
          <p:cNvSpPr>
            <a:spLocks noGrp="1"/>
          </p:cNvSpPr>
          <p:nvPr>
            <p:ph idx="1"/>
          </p:nvPr>
        </p:nvSpPr>
        <p:spPr>
          <a:xfrm>
            <a:off x="457200" y="1447800"/>
            <a:ext cx="8229600" cy="4933528"/>
          </a:xfrm>
        </p:spPr>
        <p:txBody>
          <a:bodyPr/>
          <a:lstStyle/>
          <a:p>
            <a:pPr>
              <a:buFont typeface="Arial" charset="0"/>
              <a:buNone/>
              <a:defRPr/>
            </a:pPr>
            <a:r>
              <a:rPr lang="en-US" sz="2000" dirty="0">
                <a:latin typeface="Copperplate Gothic Light" pitchFamily="34" charset="0"/>
              </a:rPr>
              <a:t>Intersection</a:t>
            </a:r>
          </a:p>
          <a:p>
            <a:pPr>
              <a:buFont typeface="Arial" charset="0"/>
              <a:buNone/>
              <a:defRPr/>
            </a:pPr>
            <a:r>
              <a:rPr lang="en-US" sz="2000" i="1" dirty="0"/>
              <a:t>Input</a:t>
            </a:r>
            <a:r>
              <a:rPr lang="en-US" sz="2000" dirty="0"/>
              <a:t>:       Two finite sets </a:t>
            </a:r>
            <a:r>
              <a:rPr lang="en-US" sz="2000" i="1" dirty="0"/>
              <a:t>A</a:t>
            </a:r>
            <a:r>
              <a:rPr lang="en-US" sz="2000" dirty="0"/>
              <a:t>, </a:t>
            </a:r>
            <a:r>
              <a:rPr lang="en-US" sz="2000" i="1" dirty="0"/>
              <a:t>B</a:t>
            </a:r>
          </a:p>
          <a:p>
            <a:pPr>
              <a:buFont typeface="Arial" charset="0"/>
              <a:buNone/>
              <a:defRPr/>
            </a:pPr>
            <a:r>
              <a:rPr lang="en-US" sz="2000" i="1" dirty="0"/>
              <a:t>Output</a:t>
            </a:r>
            <a:r>
              <a:rPr lang="en-US" sz="2000" dirty="0"/>
              <a:t>:    A finite set </a:t>
            </a:r>
            <a:r>
              <a:rPr lang="en-US" sz="2000" i="1" dirty="0"/>
              <a:t>C</a:t>
            </a:r>
            <a:r>
              <a:rPr lang="en-US" sz="2000" dirty="0"/>
              <a:t> such that </a:t>
            </a:r>
            <a:r>
              <a:rPr lang="en-US" sz="2000" i="1" dirty="0"/>
              <a:t>C </a:t>
            </a:r>
            <a:r>
              <a:rPr lang="en-US" sz="2000" dirty="0"/>
              <a:t>= </a:t>
            </a:r>
            <a:r>
              <a:rPr lang="en-US" sz="2000" i="1" dirty="0"/>
              <a:t>A </a:t>
            </a:r>
            <a:r>
              <a:rPr lang="en-US" sz="2000" dirty="0">
                <a:sym typeface="Symbol"/>
              </a:rPr>
              <a:t> </a:t>
            </a:r>
            <a:r>
              <a:rPr lang="en-US" sz="2000" i="1" dirty="0"/>
              <a:t>B</a:t>
            </a:r>
          </a:p>
          <a:p>
            <a:pPr marL="514350" indent="-514350">
              <a:buFont typeface="+mj-lt"/>
              <a:buAutoNum type="arabicPeriod"/>
              <a:defRPr/>
            </a:pPr>
            <a:r>
              <a:rPr lang="en-US" sz="2000" i="1" dirty="0"/>
              <a:t>C</a:t>
            </a:r>
            <a:r>
              <a:rPr lang="en-US" sz="2000" dirty="0">
                <a:sym typeface="Symbol"/>
              </a:rPr>
              <a:t>0</a:t>
            </a:r>
          </a:p>
          <a:p>
            <a:pPr marL="514350" indent="-514350">
              <a:buFont typeface="+mj-lt"/>
              <a:buAutoNum type="arabicPeriod"/>
              <a:defRPr/>
            </a:pPr>
            <a:r>
              <a:rPr lang="en-US" sz="2000" dirty="0">
                <a:sym typeface="Symbol"/>
              </a:rPr>
              <a:t> </a:t>
            </a:r>
            <a:r>
              <a:rPr lang="en-US" sz="2000" b="1" dirty="0">
                <a:sym typeface="Symbol"/>
              </a:rPr>
              <a:t>If</a:t>
            </a:r>
            <a:r>
              <a:rPr lang="en-US" sz="2000" dirty="0">
                <a:sym typeface="Symbol"/>
              </a:rPr>
              <a:t> |</a:t>
            </a:r>
            <a:r>
              <a:rPr lang="en-US" sz="2000" i="1" dirty="0">
                <a:sym typeface="Symbol"/>
              </a:rPr>
              <a:t>A</a:t>
            </a:r>
            <a:r>
              <a:rPr lang="en-US" sz="2000" dirty="0">
                <a:sym typeface="Symbol"/>
              </a:rPr>
              <a:t>|&gt;|</a:t>
            </a:r>
            <a:r>
              <a:rPr lang="en-US" sz="2000" i="1" dirty="0">
                <a:sym typeface="Symbol"/>
              </a:rPr>
              <a:t>B</a:t>
            </a:r>
            <a:r>
              <a:rPr lang="en-US" sz="2000" dirty="0">
                <a:sym typeface="Symbol"/>
              </a:rPr>
              <a:t>| </a:t>
            </a:r>
          </a:p>
          <a:p>
            <a:pPr marL="514350" indent="-514350">
              <a:buFont typeface="+mj-lt"/>
              <a:buAutoNum type="arabicPeriod"/>
              <a:defRPr/>
            </a:pPr>
            <a:r>
              <a:rPr lang="en-US" sz="2000" dirty="0">
                <a:sym typeface="Symbol"/>
              </a:rPr>
              <a:t>    </a:t>
            </a:r>
            <a:r>
              <a:rPr lang="en-US" sz="2000" b="1" dirty="0">
                <a:sym typeface="Symbol"/>
              </a:rPr>
              <a:t>Then</a:t>
            </a:r>
            <a:r>
              <a:rPr lang="en-US" sz="2000" dirty="0">
                <a:sym typeface="Symbol"/>
              </a:rPr>
              <a:t> </a:t>
            </a:r>
            <a:r>
              <a:rPr lang="en-US" sz="2000" dirty="0">
                <a:latin typeface="Copperplate Gothic Light" pitchFamily="34" charset="0"/>
                <a:sym typeface="Symbol"/>
              </a:rPr>
              <a:t>Swap(</a:t>
            </a:r>
            <a:r>
              <a:rPr lang="en-US" sz="2000" i="1" dirty="0">
                <a:sym typeface="Symbol"/>
              </a:rPr>
              <a:t>A</a:t>
            </a:r>
            <a:r>
              <a:rPr lang="en-US" sz="2000" dirty="0">
                <a:sym typeface="Symbol"/>
              </a:rPr>
              <a:t>,</a:t>
            </a:r>
            <a:r>
              <a:rPr lang="en-US" sz="2000" i="1" dirty="0">
                <a:sym typeface="Symbol"/>
              </a:rPr>
              <a:t>B</a:t>
            </a:r>
            <a:r>
              <a:rPr lang="en-US" sz="2000" dirty="0">
                <a:sym typeface="Symbol"/>
              </a:rPr>
              <a:t>)</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t> </a:t>
            </a:r>
            <a:r>
              <a:rPr lang="en-US" sz="2000" b="1" dirty="0"/>
              <a:t>For every</a:t>
            </a:r>
            <a:r>
              <a:rPr lang="en-US" sz="2000" dirty="0"/>
              <a:t> </a:t>
            </a:r>
            <a:r>
              <a:rPr lang="en-US" sz="2000" i="1" dirty="0"/>
              <a:t>x</a:t>
            </a:r>
            <a:r>
              <a:rPr lang="en-US" sz="2000" dirty="0"/>
              <a:t> </a:t>
            </a:r>
            <a:r>
              <a:rPr lang="en-US" sz="2000" dirty="0">
                <a:sym typeface="Symbol"/>
              </a:rPr>
              <a:t> </a:t>
            </a:r>
            <a:r>
              <a:rPr lang="en-US" sz="2000" i="1" dirty="0">
                <a:sym typeface="Symbol"/>
              </a:rPr>
              <a:t>A</a:t>
            </a:r>
            <a:r>
              <a:rPr lang="en-US" sz="2000" dirty="0">
                <a:sym typeface="Symbol"/>
              </a:rPr>
              <a:t> </a:t>
            </a:r>
            <a:r>
              <a:rPr lang="en-US" sz="2000" b="1" dirty="0">
                <a:sym typeface="Symbol"/>
              </a:rPr>
              <a:t>Do</a:t>
            </a:r>
          </a:p>
          <a:p>
            <a:pPr marL="514350" indent="-514350">
              <a:buFont typeface="+mj-lt"/>
              <a:buAutoNum type="arabicPeriod"/>
              <a:defRPr/>
            </a:pPr>
            <a:r>
              <a:rPr lang="en-US" sz="2000" dirty="0">
                <a:sym typeface="Symbol"/>
              </a:rPr>
              <a:t>     </a:t>
            </a:r>
            <a:r>
              <a:rPr lang="en-US" sz="2000" b="1" dirty="0">
                <a:sym typeface="Symbol"/>
              </a:rPr>
              <a:t>If</a:t>
            </a:r>
            <a:r>
              <a:rPr lang="en-US" sz="2000" dirty="0">
                <a:sym typeface="Symbol"/>
              </a:rPr>
              <a:t> </a:t>
            </a:r>
            <a:r>
              <a:rPr lang="en-US" sz="2000" i="1" dirty="0">
                <a:sym typeface="Symbol"/>
              </a:rPr>
              <a:t>x</a:t>
            </a:r>
            <a:r>
              <a:rPr lang="en-US" sz="2000" dirty="0">
                <a:sym typeface="Symbol"/>
              </a:rPr>
              <a:t>  </a:t>
            </a:r>
            <a:r>
              <a:rPr lang="en-US" sz="2000" i="1" dirty="0">
                <a:sym typeface="Symbol"/>
              </a:rPr>
              <a:t>B</a:t>
            </a:r>
            <a:r>
              <a:rPr lang="en-US" sz="2000" dirty="0">
                <a:sym typeface="Symbol"/>
              </a:rPr>
              <a:t> </a:t>
            </a:r>
          </a:p>
          <a:p>
            <a:pPr marL="514350" indent="-514350">
              <a:buFont typeface="+mj-lt"/>
              <a:buAutoNum type="arabicPeriod"/>
              <a:defRPr/>
            </a:pPr>
            <a:r>
              <a:rPr lang="en-US" sz="2000" dirty="0">
                <a:sym typeface="Symbol"/>
              </a:rPr>
              <a:t>        </a:t>
            </a:r>
            <a:r>
              <a:rPr lang="en-US" sz="2000" b="1" dirty="0">
                <a:sym typeface="Symbol"/>
              </a:rPr>
              <a:t>Then</a:t>
            </a:r>
            <a:r>
              <a:rPr lang="en-US" sz="2000" dirty="0">
                <a:sym typeface="Symbol"/>
              </a:rPr>
              <a:t> </a:t>
            </a:r>
            <a:r>
              <a:rPr lang="en-US" sz="2000" i="1" dirty="0">
                <a:sym typeface="Symbol"/>
              </a:rPr>
              <a:t>C</a:t>
            </a:r>
            <a:r>
              <a:rPr lang="en-US" sz="2000" dirty="0">
                <a:sym typeface="Symbol"/>
              </a:rPr>
              <a:t>   </a:t>
            </a:r>
            <a:r>
              <a:rPr lang="en-US" sz="2000" i="1" dirty="0">
                <a:sym typeface="Symbol"/>
              </a:rPr>
              <a:t>C</a:t>
            </a:r>
            <a:r>
              <a:rPr lang="en-US" sz="2000" dirty="0">
                <a:sym typeface="Symbol"/>
              </a:rPr>
              <a:t>  {</a:t>
            </a:r>
            <a:r>
              <a:rPr lang="en-US" sz="2000" i="1" dirty="0">
                <a:sym typeface="Symbol"/>
              </a:rPr>
              <a:t>x</a:t>
            </a:r>
            <a:r>
              <a:rPr lang="en-US" sz="2000" dirty="0">
                <a:sym typeface="Symbol"/>
              </a:rPr>
              <a:t>}</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sym typeface="Symbol"/>
              </a:rPr>
              <a:t> </a:t>
            </a:r>
            <a:r>
              <a:rPr lang="en-US" sz="2000" b="1" dirty="0">
                <a:sym typeface="Symbol"/>
              </a:rPr>
              <a:t>Return</a:t>
            </a:r>
            <a:r>
              <a:rPr lang="en-US" sz="2000" dirty="0">
                <a:sym typeface="Symbol"/>
              </a:rPr>
              <a:t> </a:t>
            </a:r>
            <a:r>
              <a:rPr lang="en-US" sz="2000" i="1" dirty="0">
                <a:sym typeface="Symbol"/>
              </a:rPr>
              <a:t>C</a:t>
            </a:r>
          </a:p>
        </p:txBody>
      </p:sp>
    </p:spTree>
    <p:extLst>
      <p:ext uri="{BB962C8B-B14F-4D97-AF65-F5344CB8AC3E}">
        <p14:creationId xmlns:p14="http://schemas.microsoft.com/office/powerpoint/2010/main" val="333755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a:t>Writing Pseudo-Code: Advice</a:t>
            </a:r>
          </a:p>
        </p:txBody>
      </p:sp>
      <p:sp>
        <p:nvSpPr>
          <p:cNvPr id="15363" name="Content Placeholder 2"/>
          <p:cNvSpPr>
            <a:spLocks noGrp="1"/>
          </p:cNvSpPr>
          <p:nvPr>
            <p:ph idx="1"/>
          </p:nvPr>
        </p:nvSpPr>
        <p:spPr>
          <a:xfrm>
            <a:off x="457200" y="1600200"/>
            <a:ext cx="9443392" cy="4525963"/>
          </a:xfrm>
        </p:spPr>
        <p:txBody>
          <a:bodyPr/>
          <a:lstStyle/>
          <a:p>
            <a:r>
              <a:rPr lang="en-US" altLang="zh-CN" sz="2400" dirty="0"/>
              <a:t>Input/output must be properly defined</a:t>
            </a:r>
          </a:p>
          <a:p>
            <a:r>
              <a:rPr lang="en-US" altLang="zh-CN" sz="2400" dirty="0"/>
              <a:t>All your variables must be properly initialized, introduced </a:t>
            </a:r>
          </a:p>
          <a:p>
            <a:r>
              <a:rPr lang="en-US" altLang="zh-CN" sz="2400" dirty="0"/>
              <a:t>Variables are instantiated, assigned using </a:t>
            </a:r>
            <a:r>
              <a:rPr lang="en-US" altLang="zh-CN" sz="2400" dirty="0">
                <a:sym typeface="Symbol" panose="05050102010706020507" pitchFamily="18" charset="2"/>
              </a:rPr>
              <a:t> </a:t>
            </a:r>
          </a:p>
          <a:p>
            <a:r>
              <a:rPr lang="en-US" altLang="zh-CN" sz="2400" dirty="0"/>
              <a:t>All `commands' (while, if, repeat, begin, end) bold face         </a:t>
            </a:r>
          </a:p>
          <a:p>
            <a:pPr algn="ctr">
              <a:buFont typeface="Arial" panose="020B0604020202020204" pitchFamily="34" charset="0"/>
              <a:buNone/>
            </a:pPr>
            <a:r>
              <a:rPr lang="en-US" altLang="zh-CN" sz="2400" b="1" dirty="0"/>
              <a:t>For</a:t>
            </a:r>
            <a:r>
              <a:rPr lang="en-US" altLang="zh-CN" sz="2400" dirty="0"/>
              <a:t> </a:t>
            </a:r>
            <a:r>
              <a:rPr lang="en-US" altLang="zh-CN" sz="2400" i="1" dirty="0" err="1"/>
              <a:t>i</a:t>
            </a:r>
            <a:r>
              <a:rPr lang="en-US" altLang="zh-CN" sz="2400" dirty="0"/>
              <a:t> </a:t>
            </a:r>
            <a:r>
              <a:rPr lang="en-US" altLang="zh-CN" sz="2400" dirty="0">
                <a:sym typeface="Symbol" panose="05050102010706020507" pitchFamily="18" charset="2"/>
              </a:rPr>
              <a:t> 1 to </a:t>
            </a:r>
            <a:r>
              <a:rPr lang="en-US" altLang="zh-CN" sz="2400" i="1" dirty="0">
                <a:sym typeface="Symbol" panose="05050102010706020507" pitchFamily="18" charset="2"/>
              </a:rPr>
              <a:t>n</a:t>
            </a:r>
            <a:r>
              <a:rPr lang="en-US" altLang="zh-CN" sz="2400" dirty="0">
                <a:sym typeface="Symbol" panose="05050102010706020507" pitchFamily="18" charset="2"/>
              </a:rPr>
              <a:t> </a:t>
            </a:r>
            <a:r>
              <a:rPr lang="en-US" altLang="zh-CN" sz="2400" b="1" dirty="0">
                <a:sym typeface="Symbol" panose="05050102010706020507" pitchFamily="18" charset="2"/>
              </a:rPr>
              <a:t>Do</a:t>
            </a:r>
            <a:endParaRPr lang="en-US" altLang="zh-CN" sz="2400" dirty="0"/>
          </a:p>
          <a:p>
            <a:r>
              <a:rPr lang="en-US" altLang="zh-CN" sz="2400" dirty="0"/>
              <a:t>All functions in small caps </a:t>
            </a:r>
            <a:r>
              <a:rPr lang="en-US" altLang="zh-CN" sz="2400" dirty="0">
                <a:latin typeface="Copperplate Gothic Light" panose="020E0507020206020404" pitchFamily="34" charset="0"/>
              </a:rPr>
              <a:t>Swap(A,B)</a:t>
            </a:r>
            <a:r>
              <a:rPr lang="en-US" altLang="zh-CN" sz="2400" dirty="0"/>
              <a:t>                                      </a:t>
            </a:r>
          </a:p>
          <a:p>
            <a:r>
              <a:rPr lang="en-US" altLang="zh-CN" sz="2400" dirty="0"/>
              <a:t>All constants in courier:    </a:t>
            </a:r>
            <a:r>
              <a:rPr lang="en-US" altLang="zh-CN" sz="2400" dirty="0">
                <a:latin typeface="Courier New" panose="02070309020205020404" pitchFamily="49" charset="0"/>
                <a:cs typeface="Courier New" panose="02070309020205020404" pitchFamily="49" charset="0"/>
              </a:rPr>
              <a:t>pi</a:t>
            </a:r>
            <a:r>
              <a:rPr lang="en-US" altLang="zh-CN" sz="2400" dirty="0">
                <a:sym typeface="Symbol" panose="05050102010706020507" pitchFamily="18" charset="2"/>
              </a:rPr>
              <a:t>  </a:t>
            </a:r>
            <a:r>
              <a:rPr lang="en-US" altLang="zh-CN" sz="2400" dirty="0"/>
              <a:t>3.14                                        </a:t>
            </a:r>
          </a:p>
          <a:p>
            <a:r>
              <a:rPr lang="en-US" altLang="zh-CN" sz="2400" dirty="0"/>
              <a:t>All variables in italic:  </a:t>
            </a:r>
            <a:r>
              <a:rPr lang="en-US" altLang="zh-CN" sz="2400" i="1" dirty="0"/>
              <a:t>temperature</a:t>
            </a:r>
            <a:r>
              <a:rPr lang="en-US" altLang="zh-CN" sz="2400" dirty="0"/>
              <a:t> </a:t>
            </a:r>
            <a:r>
              <a:rPr lang="en-US" altLang="zh-CN" sz="2400" dirty="0">
                <a:sym typeface="Symbol" panose="05050102010706020507" pitchFamily="18" charset="2"/>
              </a:rPr>
              <a:t> </a:t>
            </a:r>
            <a:r>
              <a:rPr lang="en-US" altLang="zh-CN" sz="2400" dirty="0"/>
              <a:t>78                       </a:t>
            </a:r>
            <a:endParaRPr lang="en-US" altLang="zh-CN" sz="2400" dirty="0">
              <a:sym typeface="Symbol" panose="05050102010706020507" pitchFamily="18" charset="2"/>
            </a:endParaRPr>
          </a:p>
        </p:txBody>
      </p:sp>
    </p:spTree>
    <p:extLst>
      <p:ext uri="{BB962C8B-B14F-4D97-AF65-F5344CB8AC3E}">
        <p14:creationId xmlns:p14="http://schemas.microsoft.com/office/powerpoint/2010/main" val="266643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90600" y="825500"/>
            <a:ext cx="746918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002060"/>
                </a:solidFill>
              </a:rPr>
              <a:t>学习成绩</a:t>
            </a:r>
          </a:p>
          <a:p>
            <a:pPr>
              <a:spcBef>
                <a:spcPct val="50000"/>
              </a:spcBef>
            </a:pPr>
            <a:r>
              <a:rPr lang="zh-CN" altLang="en-US" dirty="0"/>
              <a:t>平时（</a:t>
            </a:r>
            <a:r>
              <a:rPr lang="en-US" altLang="zh-CN" dirty="0"/>
              <a:t>50</a:t>
            </a:r>
            <a:r>
              <a:rPr lang="zh-CN" altLang="en-US" dirty="0"/>
              <a:t>％）＋ 期末（</a:t>
            </a:r>
            <a:r>
              <a:rPr lang="en-US" altLang="zh-CN" dirty="0"/>
              <a:t>50</a:t>
            </a:r>
            <a:r>
              <a:rPr lang="zh-CN" altLang="en-US" dirty="0"/>
              <a:t>％）</a:t>
            </a:r>
          </a:p>
          <a:p>
            <a:pPr>
              <a:spcBef>
                <a:spcPct val="50000"/>
              </a:spcBef>
            </a:pPr>
            <a:r>
              <a:rPr lang="zh-CN" altLang="en-US" dirty="0"/>
              <a:t>平时成绩：上课情况，回答问题情况，作业（编程，</a:t>
            </a:r>
            <a:r>
              <a:rPr lang="en-US" altLang="zh-CN" dirty="0"/>
              <a:t>eLearning</a:t>
            </a:r>
            <a:r>
              <a:rPr lang="zh-CN" altLang="en-US" dirty="0"/>
              <a:t>电子版），小测验（纸质）</a:t>
            </a:r>
            <a:endParaRPr lang="en-US" altLang="zh-CN" dirty="0"/>
          </a:p>
          <a:p>
            <a:pPr>
              <a:spcBef>
                <a:spcPct val="50000"/>
              </a:spcBef>
            </a:pPr>
            <a:r>
              <a:rPr lang="zh-CN" altLang="en-US" dirty="0"/>
              <a:t>每个作业、测验</a:t>
            </a:r>
            <a:r>
              <a:rPr lang="en-US" altLang="zh-CN" dirty="0"/>
              <a:t>100</a:t>
            </a:r>
            <a:r>
              <a:rPr lang="zh-CN" altLang="en-US" dirty="0"/>
              <a:t>分，逾期扣</a:t>
            </a:r>
            <a:r>
              <a:rPr lang="en-US" altLang="zh-CN" dirty="0"/>
              <a:t>10</a:t>
            </a:r>
            <a:r>
              <a:rPr lang="zh-CN" altLang="en-US" dirty="0"/>
              <a:t>分来算的</a:t>
            </a:r>
            <a:endParaRPr lang="en-US" altLang="zh-CN" dirty="0"/>
          </a:p>
          <a:p>
            <a:pPr>
              <a:spcBef>
                <a:spcPct val="50000"/>
              </a:spcBef>
            </a:pPr>
            <a:r>
              <a:rPr lang="zh-CN" altLang="en-US" dirty="0"/>
              <a:t>期末：闭卷（半开卷，待定）考试</a:t>
            </a:r>
          </a:p>
        </p:txBody>
      </p:sp>
    </p:spTree>
    <p:extLst>
      <p:ext uri="{BB962C8B-B14F-4D97-AF65-F5344CB8AC3E}">
        <p14:creationId xmlns:p14="http://schemas.microsoft.com/office/powerpoint/2010/main" val="31217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00950"/>
            <a:ext cx="8640960" cy="6124754"/>
          </a:xfrm>
          <a:prstGeom prst="rect">
            <a:avLst/>
          </a:prstGeom>
        </p:spPr>
        <p:txBody>
          <a:bodyPr wrap="square">
            <a:spAutoFit/>
          </a:bodyPr>
          <a:lstStyle/>
          <a:p>
            <a:pPr algn="ctr"/>
            <a:r>
              <a:rPr lang="en-US" altLang="zh-CN" b="1" dirty="0"/>
              <a:t>Notes on home work</a:t>
            </a:r>
          </a:p>
          <a:p>
            <a:pPr algn="just"/>
            <a:endParaRPr lang="en-US" altLang="zh-CN" dirty="0"/>
          </a:p>
          <a:p>
            <a:pPr algn="just"/>
            <a:r>
              <a:rPr lang="en-US" altLang="zh-CN" dirty="0"/>
              <a:t>• No copy-paste!!! </a:t>
            </a:r>
          </a:p>
          <a:p>
            <a:pPr algn="just"/>
            <a:endParaRPr lang="en-US" altLang="zh-CN" dirty="0"/>
          </a:p>
          <a:p>
            <a:pPr algn="just"/>
            <a:r>
              <a:rPr lang="en-US" altLang="zh-CN" dirty="0"/>
              <a:t>• Format of home work (electronic version, pdf or word)</a:t>
            </a:r>
          </a:p>
          <a:p>
            <a:pPr marL="457200" indent="-457200" algn="just">
              <a:buFont typeface="Wingdings" panose="05000000000000000000" pitchFamily="2" charset="2"/>
              <a:buChar char="Ø"/>
            </a:pPr>
            <a:r>
              <a:rPr lang="en-US" altLang="zh-CN" dirty="0"/>
              <a:t>Describe the problem and your method to solve the problem in details</a:t>
            </a:r>
          </a:p>
          <a:p>
            <a:pPr marL="457200" indent="-457200" algn="just">
              <a:buFont typeface="Wingdings" panose="05000000000000000000" pitchFamily="2" charset="2"/>
              <a:buChar char="Ø"/>
            </a:pPr>
            <a:r>
              <a:rPr lang="en-US" altLang="zh-CN" dirty="0"/>
              <a:t>Give the pseudo-code of your program</a:t>
            </a:r>
          </a:p>
          <a:p>
            <a:pPr marL="457200" indent="-457200" algn="just">
              <a:buFont typeface="Wingdings" panose="05000000000000000000" pitchFamily="2" charset="2"/>
              <a:buChar char="Ø"/>
            </a:pPr>
            <a:r>
              <a:rPr lang="en-US" altLang="zh-CN" dirty="0"/>
              <a:t>Give some inputs to your real program and discuss the outputs (e.g., using tables or plots). Sometimes you may need to explain the results.</a:t>
            </a:r>
          </a:p>
          <a:p>
            <a:pPr marL="457200" indent="-457200" algn="just">
              <a:buFont typeface="Wingdings" panose="05000000000000000000" pitchFamily="2" charset="2"/>
              <a:buChar char="Ø"/>
            </a:pPr>
            <a:endParaRPr lang="en-US" altLang="zh-CN" dirty="0"/>
          </a:p>
          <a:p>
            <a:pPr marL="457200" indent="-457200" algn="just">
              <a:buFont typeface="Wingdings" panose="05000000000000000000" pitchFamily="2" charset="2"/>
              <a:buChar char="Ø"/>
            </a:pPr>
            <a:r>
              <a:rPr lang="en-US" altLang="zh-CN" dirty="0"/>
              <a:t>Also provide the source code (use as much comments as possible) and a simple manual (inputs and outputs)</a:t>
            </a:r>
          </a:p>
        </p:txBody>
      </p:sp>
    </p:spTree>
    <p:extLst>
      <p:ext uri="{BB962C8B-B14F-4D97-AF65-F5344CB8AC3E}">
        <p14:creationId xmlns:p14="http://schemas.microsoft.com/office/powerpoint/2010/main" val="163556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395288" y="0"/>
            <a:ext cx="822960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Syllabus of this course</a:t>
            </a:r>
          </a:p>
        </p:txBody>
      </p:sp>
      <p:sp>
        <p:nvSpPr>
          <p:cNvPr id="19458" name="Text Box 2"/>
          <p:cNvSpPr txBox="1">
            <a:spLocks noChangeArrowheads="1"/>
          </p:cNvSpPr>
          <p:nvPr/>
        </p:nvSpPr>
        <p:spPr bwMode="auto">
          <a:xfrm>
            <a:off x="457200" y="1116013"/>
            <a:ext cx="8229600" cy="5265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0955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1pPr>
            <a:lvl2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2pPr>
            <a:lvl3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3pPr>
            <a:lvl4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4pPr>
            <a:lvl5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9pPr>
          </a:lstStyle>
          <a:p>
            <a:pPr marL="666750" indent="-457200">
              <a:lnSpc>
                <a:spcPct val="90000"/>
              </a:lnSpc>
              <a:spcBef>
                <a:spcPts val="700"/>
              </a:spcBef>
              <a:buFont typeface="Arial" panose="020B0604020202020204" pitchFamily="34" charset="0"/>
              <a:buChar char="•"/>
            </a:pPr>
            <a:r>
              <a:rPr lang="zh-CN" altLang="zh-CN" sz="2800" dirty="0">
                <a:latin typeface="Georgia" panose="02040502050405020303" pitchFamily="18" charset="0"/>
              </a:rPr>
              <a:t>Introduction of computational physics</a:t>
            </a:r>
            <a:endParaRPr lang="en-US" altLang="zh-CN" sz="2800" dirty="0">
              <a:latin typeface="Georgia" panose="02040502050405020303" pitchFamily="18" charset="0"/>
            </a:endParaRP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Fortran and Linux</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Find roots of an equation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methods for matrices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Interpolation and approximation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differentiation and integration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Fourier transform</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ordinary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partial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Monte Carlo simulations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machine learning</a:t>
            </a:r>
            <a:endParaRPr lang="en-US" altLang="zh-CN" sz="2800" dirty="0">
              <a:latin typeface="Georgia" panose="02040502050405020303" pitchFamily="18" charset="0"/>
            </a:endParaRPr>
          </a:p>
          <a:p>
            <a:pPr marL="723900" indent="-514350">
              <a:lnSpc>
                <a:spcPct val="90000"/>
              </a:lnSpc>
              <a:spcBef>
                <a:spcPts val="700"/>
              </a:spcBef>
              <a:buFont typeface="+mj-lt"/>
              <a:buAutoNum type="arabicPeriod"/>
            </a:pPr>
            <a:endParaRPr lang="en-US" altLang="zh-CN" sz="2800" dirty="0">
              <a:latin typeface="Georgia" panose="02040502050405020303" pitchFamily="18" charset="0"/>
            </a:endParaRPr>
          </a:p>
        </p:txBody>
      </p:sp>
    </p:spTree>
    <p:extLst>
      <p:ext uri="{BB962C8B-B14F-4D97-AF65-F5344CB8AC3E}">
        <p14:creationId xmlns:p14="http://schemas.microsoft.com/office/powerpoint/2010/main" val="25366239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additive="repl">
                                        <p:cTn id="38" dur="1" fill="hold">
                                          <p:stCondLst>
                                            <p:cond delay="0"/>
                                          </p:stCondLst>
                                        </p:cTn>
                                        <p:tgtEl>
                                          <p:spTgt spid="194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additive="repl">
                                        <p:cTn id="42" dur="1" fill="hold">
                                          <p:stCondLst>
                                            <p:cond delay="0"/>
                                          </p:stCondLst>
                                        </p:cTn>
                                        <p:tgtEl>
                                          <p:spTgt spid="1945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additive="repl">
                                        <p:cTn id="46" dur="1" fill="hold">
                                          <p:stCondLst>
                                            <p:cond delay="0"/>
                                          </p:stCondLst>
                                        </p:cTn>
                                        <p:tgtEl>
                                          <p:spTgt spid="194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79388" y="260350"/>
            <a:ext cx="822960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6000" dirty="0">
                <a:solidFill>
                  <a:srgbClr val="FF3300"/>
                </a:solidFill>
                <a:latin typeface="Georgia" panose="02040502050405020303" pitchFamily="18" charset="0"/>
              </a:rPr>
              <a:t>Introduction</a:t>
            </a:r>
          </a:p>
        </p:txBody>
      </p:sp>
      <p:sp>
        <p:nvSpPr>
          <p:cNvPr id="4098" name="Text Box 2"/>
          <p:cNvSpPr txBox="1">
            <a:spLocks noChangeArrowheads="1"/>
          </p:cNvSpPr>
          <p:nvPr/>
        </p:nvSpPr>
        <p:spPr bwMode="auto">
          <a:xfrm>
            <a:off x="376238" y="1403350"/>
            <a:ext cx="8372475"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50000"/>
              </a:lnSpc>
              <a:spcBef>
                <a:spcPts val="800"/>
              </a:spcBef>
              <a:buClr>
                <a:srgbClr val="3333FF"/>
              </a:buClr>
              <a:buFont typeface="Georgia" panose="02040502050405020303" pitchFamily="18" charset="0"/>
              <a:buChar char="•"/>
            </a:pPr>
            <a:r>
              <a:rPr lang="zh-CN" altLang="zh-CN" sz="3200" dirty="0">
                <a:solidFill>
                  <a:schemeClr val="tx1"/>
                </a:solidFill>
                <a:latin typeface="Georgia" panose="02040502050405020303" pitchFamily="18" charset="0"/>
              </a:rPr>
              <a:t>Brief histo</a:t>
            </a:r>
            <a:r>
              <a:rPr lang="en-US" altLang="zh-CN" sz="3200" dirty="0">
                <a:solidFill>
                  <a:schemeClr val="tx1"/>
                </a:solidFill>
                <a:latin typeface="Georgia" panose="02040502050405020303" pitchFamily="18" charset="0"/>
              </a:rPr>
              <a:t>r</a:t>
            </a:r>
            <a:r>
              <a:rPr lang="zh-CN" altLang="zh-CN" sz="3200" dirty="0">
                <a:solidFill>
                  <a:schemeClr val="tx1"/>
                </a:solidFill>
                <a:latin typeface="Georgia" panose="02040502050405020303" pitchFamily="18" charset="0"/>
              </a:rPr>
              <a:t>y of computers</a:t>
            </a:r>
          </a:p>
          <a:p>
            <a:pPr>
              <a:lnSpc>
                <a:spcPct val="150000"/>
              </a:lnSpc>
              <a:spcBef>
                <a:spcPts val="800"/>
              </a:spcBef>
              <a:buClr>
                <a:srgbClr val="3333FF"/>
              </a:buClr>
              <a:buFont typeface="Georgia" panose="02040502050405020303" pitchFamily="18" charset="0"/>
              <a:buChar char="•"/>
            </a:pPr>
            <a:r>
              <a:rPr lang="zh-CN" altLang="zh-CN" sz="3200" dirty="0">
                <a:solidFill>
                  <a:schemeClr val="tx1"/>
                </a:solidFill>
                <a:latin typeface="Georgia" panose="02040502050405020303" pitchFamily="18" charset="0"/>
              </a:rPr>
              <a:t>Supercomputers</a:t>
            </a:r>
          </a:p>
          <a:p>
            <a:pPr>
              <a:lnSpc>
                <a:spcPct val="150000"/>
              </a:lnSpc>
              <a:spcBef>
                <a:spcPts val="800"/>
              </a:spcBef>
              <a:buClr>
                <a:srgbClr val="3333FF"/>
              </a:buClr>
              <a:buFont typeface="Georgia" panose="02040502050405020303" pitchFamily="18" charset="0"/>
              <a:buChar char="•"/>
            </a:pPr>
            <a:r>
              <a:rPr lang="en-US" altLang="zh-CN" sz="3200" dirty="0">
                <a:solidFill>
                  <a:schemeClr val="tx1"/>
                </a:solidFill>
                <a:latin typeface="Georgia" panose="02040502050405020303" pitchFamily="18" charset="0"/>
              </a:rPr>
              <a:t>Importance of computational physics</a:t>
            </a:r>
          </a:p>
          <a:p>
            <a:pPr>
              <a:lnSpc>
                <a:spcPct val="150000"/>
              </a:lnSpc>
              <a:spcBef>
                <a:spcPts val="800"/>
              </a:spcBef>
              <a:buClr>
                <a:srgbClr val="3333FF"/>
              </a:buClr>
              <a:buFont typeface="Georgia" panose="02040502050405020303" pitchFamily="18" charset="0"/>
              <a:buChar char="•"/>
            </a:pPr>
            <a:r>
              <a:rPr lang="en-US" altLang="zh-CN" sz="3200" dirty="0">
                <a:solidFill>
                  <a:schemeClr val="tx1"/>
                </a:solidFill>
                <a:latin typeface="Georgia" panose="02040502050405020303" pitchFamily="18" charset="0"/>
              </a:rPr>
              <a:t>Course plan</a:t>
            </a:r>
          </a:p>
        </p:txBody>
      </p:sp>
    </p:spTree>
    <p:extLst>
      <p:ext uri="{BB962C8B-B14F-4D97-AF65-F5344CB8AC3E}">
        <p14:creationId xmlns:p14="http://schemas.microsoft.com/office/powerpoint/2010/main" val="17998279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40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252413" y="263525"/>
            <a:ext cx="8713787"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9pPr>
          </a:lstStyle>
          <a:p>
            <a:pPr algn="ctr">
              <a:spcBef>
                <a:spcPts val="800"/>
              </a:spcBef>
              <a:buClrTx/>
              <a:buFontTx/>
              <a:buNone/>
            </a:pPr>
            <a:r>
              <a:rPr lang="zh-CN" altLang="zh-CN" sz="3200">
                <a:solidFill>
                  <a:srgbClr val="FF3300"/>
                </a:solidFill>
                <a:latin typeface="Georgia" panose="02040502050405020303" pitchFamily="18" charset="0"/>
              </a:rPr>
              <a:t>Birth of Computational Science (Physics)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 y="1428750"/>
            <a:ext cx="6122987" cy="467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Text Box 3"/>
          <p:cNvSpPr txBox="1">
            <a:spLocks noChangeArrowheads="1"/>
          </p:cNvSpPr>
          <p:nvPr/>
        </p:nvSpPr>
        <p:spPr bwMode="auto">
          <a:xfrm>
            <a:off x="6162675" y="980728"/>
            <a:ext cx="2803525" cy="551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nSpc>
                <a:spcPct val="110000"/>
              </a:lnSpc>
              <a:buClrTx/>
              <a:buFontTx/>
              <a:buNone/>
            </a:pPr>
            <a:r>
              <a:rPr lang="zh-CN" altLang="zh-CN" sz="2000" dirty="0">
                <a:latin typeface="Georgia" panose="02040502050405020303" pitchFamily="18" charset="0"/>
              </a:rPr>
              <a:t>The first electronic general-purpose computer:</a:t>
            </a:r>
          </a:p>
          <a:p>
            <a:pPr>
              <a:lnSpc>
                <a:spcPct val="110000"/>
              </a:lnSpc>
              <a:buClrTx/>
              <a:buFontTx/>
              <a:buNone/>
            </a:pPr>
            <a:endParaRPr lang="zh-CN" altLang="zh-CN" dirty="0">
              <a:latin typeface="Georgia" panose="02040502050405020303" pitchFamily="18" charset="0"/>
            </a:endParaRPr>
          </a:p>
          <a:p>
            <a:pPr>
              <a:lnSpc>
                <a:spcPct val="110000"/>
              </a:lnSpc>
              <a:buClrTx/>
              <a:buFontTx/>
              <a:buNone/>
            </a:pPr>
            <a:r>
              <a:rPr lang="zh-CN" altLang="zh-CN" sz="2400" dirty="0">
                <a:latin typeface="Georgia" panose="02040502050405020303" pitchFamily="18" charset="0"/>
              </a:rPr>
              <a:t>Constructed in Moore School of Electrical Engineering</a:t>
            </a:r>
            <a:r>
              <a:rPr lang="en-US" altLang="zh-CN" sz="2400" dirty="0">
                <a:latin typeface="Georgia" panose="02040502050405020303" pitchFamily="18" charset="0"/>
              </a:rPr>
              <a:t>,</a:t>
            </a:r>
            <a:r>
              <a:rPr lang="zh-CN" altLang="zh-CN" sz="2400" dirty="0">
                <a:latin typeface="Georgia" panose="02040502050405020303" pitchFamily="18" charset="0"/>
              </a:rPr>
              <a:t> University of</a:t>
            </a:r>
            <a:r>
              <a:rPr lang="en-US" altLang="zh-CN" sz="2400" dirty="0">
                <a:latin typeface="Georgia" panose="02040502050405020303" pitchFamily="18" charset="0"/>
              </a:rPr>
              <a:t> </a:t>
            </a:r>
            <a:r>
              <a:rPr lang="zh-CN" altLang="zh-CN" sz="2400" dirty="0">
                <a:latin typeface="Georgia" panose="02040502050405020303" pitchFamily="18" charset="0"/>
              </a:rPr>
              <a:t>Pennsylvania, 1946 </a:t>
            </a:r>
          </a:p>
          <a:p>
            <a:pPr>
              <a:lnSpc>
                <a:spcPct val="110000"/>
              </a:lnSpc>
              <a:buClrTx/>
              <a:buFontTx/>
              <a:buNone/>
            </a:pPr>
            <a:endParaRPr lang="zh-CN" altLang="zh-CN" dirty="0">
              <a:latin typeface="Georgia" panose="02040502050405020303" pitchFamily="18" charset="0"/>
            </a:endParaRPr>
          </a:p>
          <a:p>
            <a:pPr>
              <a:lnSpc>
                <a:spcPct val="110000"/>
              </a:lnSpc>
              <a:buClrTx/>
              <a:buFontTx/>
              <a:buNone/>
            </a:pPr>
            <a:r>
              <a:rPr lang="zh-CN" altLang="zh-CN" sz="2000" dirty="0">
                <a:solidFill>
                  <a:srgbClr val="FF3300"/>
                </a:solidFill>
                <a:latin typeface="Georgia" panose="02040502050405020303" pitchFamily="18" charset="0"/>
              </a:rPr>
              <a:t>ENIAC</a:t>
            </a:r>
            <a:r>
              <a:rPr lang="zh-CN" altLang="zh-CN" sz="2000" dirty="0">
                <a:latin typeface="Georgia" panose="02040502050405020303" pitchFamily="18" charset="0"/>
              </a:rPr>
              <a:t>: </a:t>
            </a:r>
            <a:r>
              <a:rPr lang="zh-CN" altLang="zh-CN" sz="2000" dirty="0">
                <a:solidFill>
                  <a:srgbClr val="FF3300"/>
                </a:solidFill>
                <a:latin typeface="Georgia" panose="02040502050405020303" pitchFamily="18" charset="0"/>
              </a:rPr>
              <a:t>E</a:t>
            </a:r>
            <a:r>
              <a:rPr lang="zh-CN" altLang="zh-CN" sz="2000" dirty="0">
                <a:latin typeface="Georgia" panose="02040502050405020303" pitchFamily="18" charset="0"/>
              </a:rPr>
              <a:t>lectronic </a:t>
            </a:r>
            <a:r>
              <a:rPr lang="zh-CN" altLang="zh-CN" sz="2000" dirty="0">
                <a:solidFill>
                  <a:srgbClr val="FF3300"/>
                </a:solidFill>
                <a:latin typeface="Georgia" panose="02040502050405020303" pitchFamily="18" charset="0"/>
              </a:rPr>
              <a:t>N</a:t>
            </a:r>
            <a:r>
              <a:rPr lang="zh-CN" altLang="zh-CN" sz="2000" dirty="0">
                <a:latin typeface="Georgia" panose="02040502050405020303" pitchFamily="18" charset="0"/>
              </a:rPr>
              <a:t>umerical </a:t>
            </a:r>
            <a:r>
              <a:rPr lang="zh-CN" altLang="zh-CN" sz="2000" dirty="0">
                <a:solidFill>
                  <a:srgbClr val="FF3300"/>
                </a:solidFill>
                <a:latin typeface="Georgia" panose="02040502050405020303" pitchFamily="18" charset="0"/>
              </a:rPr>
              <a:t>I</a:t>
            </a:r>
            <a:r>
              <a:rPr lang="zh-CN" altLang="zh-CN" sz="2000" dirty="0">
                <a:latin typeface="Georgia" panose="02040502050405020303" pitchFamily="18" charset="0"/>
              </a:rPr>
              <a:t>ntegrator </a:t>
            </a:r>
            <a:r>
              <a:rPr lang="zh-CN" altLang="zh-CN" sz="2000" dirty="0">
                <a:solidFill>
                  <a:srgbClr val="FF3300"/>
                </a:solidFill>
                <a:latin typeface="Georgia" panose="02040502050405020303" pitchFamily="18" charset="0"/>
              </a:rPr>
              <a:t>A</a:t>
            </a:r>
            <a:r>
              <a:rPr lang="zh-CN" altLang="zh-CN" sz="2000" dirty="0">
                <a:latin typeface="Georgia" panose="02040502050405020303" pitchFamily="18" charset="0"/>
              </a:rPr>
              <a:t>nd </a:t>
            </a:r>
            <a:r>
              <a:rPr lang="zh-CN" altLang="zh-CN" sz="2000" dirty="0">
                <a:solidFill>
                  <a:srgbClr val="FF3300"/>
                </a:solidFill>
                <a:latin typeface="Georgia" panose="02040502050405020303" pitchFamily="18" charset="0"/>
              </a:rPr>
              <a:t>C</a:t>
            </a:r>
            <a:r>
              <a:rPr lang="zh-CN" altLang="zh-CN" sz="2000" dirty="0">
                <a:latin typeface="Georgia" panose="02040502050405020303" pitchFamily="18" charset="0"/>
              </a:rPr>
              <a:t>omputer</a:t>
            </a:r>
          </a:p>
        </p:txBody>
      </p:sp>
    </p:spTree>
    <p:extLst>
      <p:ext uri="{BB962C8B-B14F-4D97-AF65-F5344CB8AC3E}">
        <p14:creationId xmlns:p14="http://schemas.microsoft.com/office/powerpoint/2010/main" val="10247343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5123">
                                            <p:txEl>
                                              <p:pRg st="4" end="4"/>
                                            </p:txEl>
                                          </p:spTgt>
                                        </p:tgtEl>
                                        <p:attrNameLst>
                                          <p:attrName>style.visibility</p:attrName>
                                        </p:attrNameLst>
                                      </p:cBhvr>
                                      <p:to>
                                        <p:strVal val="visible"/>
                                      </p:to>
                                    </p:set>
                                    <p:animEffect transition="in" filter="blinds(horizontal)">
                                      <p:cBhvr additive="repl">
                                        <p:cTn id="7"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250825" y="271463"/>
            <a:ext cx="8229600"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zh-CN" altLang="zh-CN" sz="2800">
                <a:solidFill>
                  <a:srgbClr val="FF3300"/>
                </a:solidFill>
                <a:latin typeface="Georgia" panose="02040502050405020303" pitchFamily="18" charset="0"/>
              </a:rPr>
              <a:t>ENIAC</a:t>
            </a:r>
            <a:br>
              <a:rPr lang="zh-CN" altLang="zh-CN" sz="2800">
                <a:latin typeface="Georgia" panose="02040502050405020303" pitchFamily="18" charset="0"/>
              </a:rPr>
            </a:br>
            <a:r>
              <a:rPr lang="zh-CN" altLang="zh-CN" sz="2800">
                <a:solidFill>
                  <a:srgbClr val="FF3300"/>
                </a:solidFill>
                <a:latin typeface="Georgia" panose="02040502050405020303" pitchFamily="18" charset="0"/>
              </a:rPr>
              <a:t>E</a:t>
            </a:r>
            <a:r>
              <a:rPr lang="zh-CN" altLang="zh-CN" sz="2800">
                <a:latin typeface="Georgia" panose="02040502050405020303" pitchFamily="18" charset="0"/>
              </a:rPr>
              <a:t>lectronic </a:t>
            </a:r>
            <a:r>
              <a:rPr lang="zh-CN" altLang="zh-CN" sz="2800">
                <a:solidFill>
                  <a:srgbClr val="FF3300"/>
                </a:solidFill>
                <a:latin typeface="Georgia" panose="02040502050405020303" pitchFamily="18" charset="0"/>
              </a:rPr>
              <a:t>N</a:t>
            </a:r>
            <a:r>
              <a:rPr lang="zh-CN" altLang="zh-CN" sz="2800">
                <a:latin typeface="Georgia" panose="02040502050405020303" pitchFamily="18" charset="0"/>
              </a:rPr>
              <a:t>umerical </a:t>
            </a:r>
            <a:r>
              <a:rPr lang="zh-CN" altLang="zh-CN" sz="2800">
                <a:solidFill>
                  <a:srgbClr val="FF3300"/>
                </a:solidFill>
                <a:latin typeface="Georgia" panose="02040502050405020303" pitchFamily="18" charset="0"/>
              </a:rPr>
              <a:t>I</a:t>
            </a:r>
            <a:r>
              <a:rPr lang="zh-CN" altLang="zh-CN" sz="2800">
                <a:latin typeface="Georgia" panose="02040502050405020303" pitchFamily="18" charset="0"/>
              </a:rPr>
              <a:t>ntegrator </a:t>
            </a:r>
            <a:r>
              <a:rPr lang="zh-CN" altLang="zh-CN" sz="2800">
                <a:solidFill>
                  <a:srgbClr val="FF3300"/>
                </a:solidFill>
                <a:latin typeface="Georgia" panose="02040502050405020303" pitchFamily="18" charset="0"/>
              </a:rPr>
              <a:t>A</a:t>
            </a:r>
            <a:r>
              <a:rPr lang="zh-CN" altLang="zh-CN" sz="2800">
                <a:latin typeface="Georgia" panose="02040502050405020303" pitchFamily="18" charset="0"/>
              </a:rPr>
              <a:t>nd </a:t>
            </a:r>
            <a:r>
              <a:rPr lang="zh-CN" altLang="zh-CN" sz="2800">
                <a:solidFill>
                  <a:srgbClr val="FF3300"/>
                </a:solidFill>
                <a:latin typeface="Georgia" panose="02040502050405020303" pitchFamily="18" charset="0"/>
              </a:rPr>
              <a:t>C</a:t>
            </a:r>
            <a:r>
              <a:rPr lang="zh-CN" altLang="zh-CN" sz="2800">
                <a:latin typeface="Georgia" panose="02040502050405020303" pitchFamily="18" charset="0"/>
              </a:rPr>
              <a:t>omputer</a:t>
            </a:r>
          </a:p>
        </p:txBody>
      </p:sp>
      <p:sp>
        <p:nvSpPr>
          <p:cNvPr id="6146" name="Text Box 2"/>
          <p:cNvSpPr txBox="1">
            <a:spLocks noChangeArrowheads="1"/>
          </p:cNvSpPr>
          <p:nvPr/>
        </p:nvSpPr>
        <p:spPr bwMode="auto">
          <a:xfrm>
            <a:off x="457200" y="1549400"/>
            <a:ext cx="8229600" cy="483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20000"/>
              </a:lnSpc>
              <a:spcBef>
                <a:spcPts val="600"/>
              </a:spcBef>
              <a:buFont typeface="Georgia" panose="02040502050405020303" pitchFamily="18" charset="0"/>
              <a:buChar char="•"/>
            </a:pPr>
            <a:r>
              <a:rPr lang="en-US" altLang="zh-CN" sz="2400" dirty="0">
                <a:latin typeface="Georgia" panose="02040502050405020303" pitchFamily="18" charset="0"/>
              </a:rPr>
              <a:t>D</a:t>
            </a:r>
            <a:r>
              <a:rPr lang="zh-CN" altLang="zh-CN" sz="2400" dirty="0">
                <a:latin typeface="Georgia" panose="02040502050405020303" pitchFamily="18" charset="0"/>
              </a:rPr>
              <a:t>esign and construction was financed by the United States Army.</a:t>
            </a:r>
          </a:p>
          <a:p>
            <a:pPr>
              <a:lnSpc>
                <a:spcPct val="120000"/>
              </a:lnSpc>
              <a:spcBef>
                <a:spcPts val="600"/>
              </a:spcBef>
              <a:buFont typeface="Georgia" panose="02040502050405020303" pitchFamily="18" charset="0"/>
              <a:buChar char="•"/>
            </a:pPr>
            <a:r>
              <a:rPr lang="en-US" altLang="zh-CN" sz="2400" dirty="0">
                <a:latin typeface="Georgia" panose="02040502050405020303" pitchFamily="18" charset="0"/>
              </a:rPr>
              <a:t>D</a:t>
            </a:r>
            <a:r>
              <a:rPr lang="zh-CN" altLang="zh-CN" sz="2400" dirty="0">
                <a:latin typeface="Georgia" panose="02040502050405020303" pitchFamily="18" charset="0"/>
              </a:rPr>
              <a:t>esigned to </a:t>
            </a:r>
            <a:r>
              <a:rPr lang="zh-CN" altLang="zh-CN" sz="2400" dirty="0">
                <a:solidFill>
                  <a:srgbClr val="FF3300"/>
                </a:solidFill>
                <a:latin typeface="Georgia" panose="02040502050405020303" pitchFamily="18" charset="0"/>
              </a:rPr>
              <a:t>calculate artillery firing tables</a:t>
            </a:r>
            <a:r>
              <a:rPr lang="zh-CN" altLang="zh-CN" sz="2400" dirty="0">
                <a:latin typeface="Georgia" panose="02040502050405020303" pitchFamily="18" charset="0"/>
              </a:rPr>
              <a:t> for the United States Army's Ballistic Research Laboratory. </a:t>
            </a:r>
          </a:p>
          <a:p>
            <a:pPr>
              <a:lnSpc>
                <a:spcPct val="120000"/>
              </a:lnSpc>
              <a:spcBef>
                <a:spcPts val="600"/>
              </a:spcBef>
              <a:buFont typeface="Georgia" panose="02040502050405020303" pitchFamily="18" charset="0"/>
              <a:buChar char="•"/>
            </a:pPr>
            <a:r>
              <a:rPr lang="en-US" altLang="zh-CN" sz="2400">
                <a:latin typeface="Georgia" panose="02040502050405020303" pitchFamily="18" charset="0"/>
              </a:rPr>
              <a:t>I</a:t>
            </a:r>
            <a:r>
              <a:rPr lang="zh-CN" altLang="zh-CN" sz="2400" dirty="0">
                <a:latin typeface="Georgia" panose="02040502050405020303" pitchFamily="18" charset="0"/>
              </a:rPr>
              <a:t>t was heralded in the press as a "</a:t>
            </a:r>
            <a:r>
              <a:rPr lang="zh-CN" altLang="zh-CN" sz="2400" dirty="0">
                <a:solidFill>
                  <a:srgbClr val="FF3300"/>
                </a:solidFill>
                <a:latin typeface="Georgia" panose="02040502050405020303" pitchFamily="18" charset="0"/>
              </a:rPr>
              <a:t>Giant Brain</a:t>
            </a:r>
            <a:r>
              <a:rPr lang="zh-CN" altLang="zh-CN" sz="2400" dirty="0">
                <a:latin typeface="Georgia" panose="02040502050405020303" pitchFamily="18" charset="0"/>
              </a:rPr>
              <a:t>". </a:t>
            </a:r>
          </a:p>
          <a:p>
            <a:pPr>
              <a:lnSpc>
                <a:spcPct val="120000"/>
              </a:lnSpc>
              <a:spcBef>
                <a:spcPts val="600"/>
              </a:spcBef>
              <a:buFont typeface="Georgia" panose="02040502050405020303" pitchFamily="18" charset="0"/>
              <a:buChar char="•"/>
            </a:pPr>
            <a:r>
              <a:rPr lang="zh-CN" altLang="zh-CN" sz="2400" dirty="0">
                <a:latin typeface="Georgia" panose="02040502050405020303" pitchFamily="18" charset="0"/>
              </a:rPr>
              <a:t>It had a speed of one thousand times that of electro-mechanical machines. </a:t>
            </a:r>
          </a:p>
          <a:p>
            <a:pPr>
              <a:lnSpc>
                <a:spcPct val="120000"/>
              </a:lnSpc>
              <a:spcBef>
                <a:spcPts val="600"/>
              </a:spcBef>
              <a:buFont typeface="Georgia" panose="02040502050405020303" pitchFamily="18" charset="0"/>
              <a:buChar char="•"/>
            </a:pPr>
            <a:r>
              <a:rPr lang="zh-CN" altLang="zh-CN" sz="2400" dirty="0">
                <a:latin typeface="Georgia" panose="02040502050405020303" pitchFamily="18" charset="0"/>
              </a:rPr>
              <a:t>ENIAC was named an </a:t>
            </a:r>
            <a:r>
              <a:rPr lang="zh-CN" altLang="zh-CN" sz="2400" dirty="0">
                <a:solidFill>
                  <a:srgbClr val="FF0000"/>
                </a:solidFill>
                <a:latin typeface="Georgia" panose="02040502050405020303" pitchFamily="18" charset="0"/>
              </a:rPr>
              <a:t>IEEE</a:t>
            </a:r>
            <a:r>
              <a:rPr lang="en-US" altLang="zh-CN" sz="2400" dirty="0">
                <a:solidFill>
                  <a:srgbClr val="FF0000"/>
                </a:solidFill>
                <a:latin typeface="Georgia" panose="02040502050405020303" pitchFamily="18" charset="0"/>
              </a:rPr>
              <a:t> (</a:t>
            </a:r>
            <a:r>
              <a:rPr lang="zh-CN" altLang="en-US" dirty="0"/>
              <a:t>电气电子工程师学会</a:t>
            </a:r>
            <a:r>
              <a:rPr lang="en-US" altLang="zh-CN" sz="2400" dirty="0">
                <a:solidFill>
                  <a:srgbClr val="FF0000"/>
                </a:solidFill>
                <a:latin typeface="Georgia" panose="02040502050405020303" pitchFamily="18" charset="0"/>
              </a:rPr>
              <a:t>)</a:t>
            </a:r>
            <a:r>
              <a:rPr lang="zh-CN" altLang="zh-CN" sz="2400" dirty="0">
                <a:solidFill>
                  <a:srgbClr val="FF0000"/>
                </a:solidFill>
                <a:latin typeface="Georgia" panose="02040502050405020303" pitchFamily="18" charset="0"/>
              </a:rPr>
              <a:t> Milestone</a:t>
            </a:r>
            <a:r>
              <a:rPr lang="zh-CN" altLang="zh-CN" sz="2400" dirty="0">
                <a:latin typeface="Georgia" panose="02040502050405020303" pitchFamily="18" charset="0"/>
              </a:rPr>
              <a:t> in 1987.</a:t>
            </a:r>
          </a:p>
        </p:txBody>
      </p:sp>
    </p:spTree>
    <p:extLst>
      <p:ext uri="{BB962C8B-B14F-4D97-AF65-F5344CB8AC3E}">
        <p14:creationId xmlns:p14="http://schemas.microsoft.com/office/powerpoint/2010/main" val="16862144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rgbClr val="FF0000"/>
          </a:solidFill>
        </a:ln>
        <a:effectLst/>
      </a:spPr>
      <a:bodyPr vert="horz" wrap="square" lIns="91440" tIns="45720" rIns="91440" bIns="4572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noFill/>
        <a:ln w="22225"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57782</TotalTime>
  <Words>2459</Words>
  <Application>Microsoft Office PowerPoint</Application>
  <PresentationFormat>全屏显示(4:3)</PresentationFormat>
  <Paragraphs>345</Paragraphs>
  <Slides>39</Slides>
  <Notes>29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39</vt:i4>
      </vt:variant>
    </vt:vector>
  </HeadingPairs>
  <TitlesOfParts>
    <vt:vector size="53" baseType="lpstr">
      <vt:lpstr>comic</vt:lpstr>
      <vt:lpstr>Giddyup Std</vt:lpstr>
      <vt:lpstr>宋体</vt:lpstr>
      <vt:lpstr>微软雅黑</vt:lpstr>
      <vt:lpstr>Arial</vt:lpstr>
      <vt:lpstr>Calibri</vt:lpstr>
      <vt:lpstr>Cambria Math</vt:lpstr>
      <vt:lpstr>Copperplate Gothic Light</vt:lpstr>
      <vt:lpstr>Courier New</vt:lpstr>
      <vt:lpstr>Georgia</vt:lpstr>
      <vt:lpstr>Times New Roman</vt:lpstr>
      <vt:lpstr>Wingdings</vt:lpstr>
      <vt:lpstr>默认设计模板</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 to Pseudo-code</vt:lpstr>
      <vt:lpstr>Bad vs good pseudo-code</vt:lpstr>
      <vt:lpstr>Good Pseudo-Code: Example</vt:lpstr>
      <vt:lpstr>Writing Pseudo-Code: Advice</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dpcuser</dc:creator>
  <cp:lastModifiedBy>Xu Changsong</cp:lastModifiedBy>
  <cp:revision>608</cp:revision>
  <cp:lastPrinted>2016-09-09T03:46:07Z</cp:lastPrinted>
  <dcterms:created xsi:type="dcterms:W3CDTF">2013-11-08T11:08:08Z</dcterms:created>
  <dcterms:modified xsi:type="dcterms:W3CDTF">2024-09-03T01:50:41Z</dcterms:modified>
</cp:coreProperties>
</file>